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49"/>
  </p:notesMasterIdLst>
  <p:handoutMasterIdLst>
    <p:handoutMasterId r:id="rId50"/>
  </p:handoutMasterIdLst>
  <p:sldIdLst>
    <p:sldId id="598" r:id="rId2"/>
    <p:sldId id="1944" r:id="rId3"/>
    <p:sldId id="1945" r:id="rId4"/>
    <p:sldId id="1948" r:id="rId5"/>
    <p:sldId id="1949" r:id="rId6"/>
    <p:sldId id="1952" r:id="rId7"/>
    <p:sldId id="1953" r:id="rId8"/>
    <p:sldId id="1954" r:id="rId9"/>
    <p:sldId id="1955" r:id="rId10"/>
    <p:sldId id="1956" r:id="rId11"/>
    <p:sldId id="1957" r:id="rId12"/>
    <p:sldId id="1960" r:id="rId13"/>
    <p:sldId id="1961" r:id="rId14"/>
    <p:sldId id="1962" r:id="rId15"/>
    <p:sldId id="1971" r:id="rId16"/>
    <p:sldId id="1963" r:id="rId17"/>
    <p:sldId id="1964" r:id="rId18"/>
    <p:sldId id="1965" r:id="rId19"/>
    <p:sldId id="1966" r:id="rId20"/>
    <p:sldId id="1967" r:id="rId21"/>
    <p:sldId id="1968" r:id="rId22"/>
    <p:sldId id="1973" r:id="rId23"/>
    <p:sldId id="1969" r:id="rId24"/>
    <p:sldId id="1974" r:id="rId25"/>
    <p:sldId id="2000" r:id="rId26"/>
    <p:sldId id="1975" r:id="rId27"/>
    <p:sldId id="1976" r:id="rId28"/>
    <p:sldId id="1977" r:id="rId29"/>
    <p:sldId id="1978" r:id="rId30"/>
    <p:sldId id="1979" r:id="rId31"/>
    <p:sldId id="1980" r:id="rId32"/>
    <p:sldId id="1994" r:id="rId33"/>
    <p:sldId id="1995" r:id="rId34"/>
    <p:sldId id="1996" r:id="rId35"/>
    <p:sldId id="1997" r:id="rId36"/>
    <p:sldId id="1998" r:id="rId37"/>
    <p:sldId id="1999" r:id="rId38"/>
    <p:sldId id="1983" r:id="rId39"/>
    <p:sldId id="1984" r:id="rId40"/>
    <p:sldId id="1985" r:id="rId41"/>
    <p:sldId id="1986" r:id="rId42"/>
    <p:sldId id="1987" r:id="rId43"/>
    <p:sldId id="1989" r:id="rId44"/>
    <p:sldId id="1988" r:id="rId45"/>
    <p:sldId id="1990" r:id="rId46"/>
    <p:sldId id="1991" r:id="rId47"/>
    <p:sldId id="1992" r:id="rId48"/>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66" autoAdjust="0"/>
    <p:restoredTop sz="78529"/>
  </p:normalViewPr>
  <p:slideViewPr>
    <p:cSldViewPr>
      <p:cViewPr varScale="1">
        <p:scale>
          <a:sx n="76" d="100"/>
          <a:sy n="76" d="100"/>
        </p:scale>
        <p:origin x="680" y="496"/>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computes a weighted sum of the previous state’s hidden layer and the current in- put and passes that through a sigmoid. This mask is then multiplied element-wise by the context vector to remove the information from context that is no longer re- quired.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3483756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D38B4-A48B-8149-3C0B-DDB1F5760C0F}"/>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A424E9D3-5328-4A5C-4551-726306581B89}"/>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32</a:t>
            </a:fld>
            <a:endParaRPr lang="en-US" sz="1200">
              <a:solidFill>
                <a:srgbClr val="000000"/>
              </a:solidFill>
            </a:endParaRPr>
          </a:p>
        </p:txBody>
      </p:sp>
      <p:sp>
        <p:nvSpPr>
          <p:cNvPr id="17411" name="Rectangle 2">
            <a:extLst>
              <a:ext uri="{FF2B5EF4-FFF2-40B4-BE49-F238E27FC236}">
                <a16:creationId xmlns:a16="http://schemas.microsoft.com/office/drawing/2014/main" id="{B085C9B6-D487-2A2F-15FC-9F8015FA62F5}"/>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D5C026C6-9076-9464-5D50-CF1CFF8F7B86}"/>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857711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
        <p:nvSpPr>
          <p:cNvPr id="4" name="Slide Number Placeholder 3"/>
          <p:cNvSpPr>
            <a:spLocks noGrp="1"/>
          </p:cNvSpPr>
          <p:nvPr>
            <p:ph type="sldNum" sz="quarter" idx="5"/>
          </p:nvPr>
        </p:nvSpPr>
        <p:spPr/>
        <p:txBody>
          <a:bodyPr/>
          <a:lstStyle/>
          <a:p>
            <a:fld id="{DF0D4404-C563-6B43-A824-459A163A6375}" type="slidenum">
              <a:rPr lang="en-US"/>
              <a:pPr/>
              <a:t>37</a:t>
            </a:fld>
            <a:endParaRPr lang="en-US"/>
          </a:p>
        </p:txBody>
      </p:sp>
    </p:spTree>
    <p:extLst>
      <p:ext uri="{BB962C8B-B14F-4D97-AF65-F5344CB8AC3E}">
        <p14:creationId xmlns:p14="http://schemas.microsoft.com/office/powerpoint/2010/main" val="921174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06A30-AD26-B0A0-734F-515F769A7DA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FF078515-BE09-9C77-7245-D106CD5858E1}"/>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38</a:t>
            </a:fld>
            <a:endParaRPr lang="en-US" sz="1200">
              <a:solidFill>
                <a:srgbClr val="000000"/>
              </a:solidFill>
            </a:endParaRPr>
          </a:p>
        </p:txBody>
      </p:sp>
      <p:sp>
        <p:nvSpPr>
          <p:cNvPr id="17411" name="Rectangle 2">
            <a:extLst>
              <a:ext uri="{FF2B5EF4-FFF2-40B4-BE49-F238E27FC236}">
                <a16:creationId xmlns:a16="http://schemas.microsoft.com/office/drawing/2014/main" id="{8CDC028D-1C0B-FEC6-0D12-CD7E044ACCCF}"/>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18C6A72A-1B04-2B51-1CC5-B0F3AF836423}"/>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325072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44</a:t>
            </a:fld>
            <a:endParaRPr lang="en-US"/>
          </a:p>
        </p:txBody>
      </p:sp>
    </p:spTree>
    <p:extLst>
      <p:ext uri="{BB962C8B-B14F-4D97-AF65-F5344CB8AC3E}">
        <p14:creationId xmlns:p14="http://schemas.microsoft.com/office/powerpoint/2010/main" val="630598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46</a:t>
            </a:fld>
            <a:endParaRPr lang="en-US"/>
          </a:p>
        </p:txBody>
      </p:sp>
    </p:spTree>
    <p:extLst>
      <p:ext uri="{BB962C8B-B14F-4D97-AF65-F5344CB8AC3E}">
        <p14:creationId xmlns:p14="http://schemas.microsoft.com/office/powerpoint/2010/main" val="1317507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1" dirty="0">
                <a:effectLst/>
                <a:latin typeface="Calibri" panose="020F0502020204030204" pitchFamily="34" charset="0"/>
                <a:cs typeface="Calibri" panose="020F0502020204030204" pitchFamily="34" charset="0"/>
              </a:rPr>
              <a:t>h</a:t>
            </a:r>
            <a:r>
              <a:rPr lang="en-US" sz="1600" i="1" baseline="-25000" dirty="0">
                <a:effectLst/>
                <a:latin typeface="Calibri" panose="020F0502020204030204" pitchFamily="34" charset="0"/>
                <a:cs typeface="Calibri" panose="020F0502020204030204" pitchFamily="34" charset="0"/>
              </a:rPr>
              <a:t>t</a:t>
            </a:r>
            <a:r>
              <a:rPr lang="en-US" sz="1600" baseline="-25000" dirty="0">
                <a:effectLst/>
                <a:latin typeface="Calibri" panose="020F0502020204030204" pitchFamily="34" charset="0"/>
                <a:cs typeface="Calibri" panose="020F0502020204030204" pitchFamily="34" charset="0"/>
              </a:rPr>
              <a:t>−1</a:t>
            </a:r>
            <a:r>
              <a:rPr lang="en-US" sz="1200" dirty="0">
                <a:effectLst/>
                <a:latin typeface="Calibri" panose="020F0502020204030204" pitchFamily="34" charset="0"/>
                <a:cs typeface="Calibri" panose="020F0502020204030204" pitchFamily="34" charset="0"/>
              </a:rPr>
              <a:t> from prior time step is multiplied by </a:t>
            </a:r>
            <a:r>
              <a:rPr lang="en-US" sz="1200" b="1" dirty="0">
                <a:effectLst/>
                <a:latin typeface="Calibri" panose="020F0502020204030204" pitchFamily="34" charset="0"/>
                <a:cs typeface="Calibri" panose="020F0502020204030204" pitchFamily="34" charset="0"/>
              </a:rPr>
              <a:t>U</a:t>
            </a:r>
            <a:r>
              <a:rPr lang="en-US" sz="1200" dirty="0">
                <a:effectLst/>
                <a:latin typeface="Calibri" panose="020F0502020204030204" pitchFamily="34" charset="0"/>
                <a:cs typeface="Calibri" panose="020F0502020204030204" pitchFamily="34" charset="0"/>
              </a:rPr>
              <a:t> and then added to the current time step's feedforward </a:t>
            </a:r>
            <a:r>
              <a:rPr lang="en-US" sz="1200" b="1" dirty="0" err="1">
                <a:effectLst/>
                <a:latin typeface="Calibri" panose="020F0502020204030204" pitchFamily="34" charset="0"/>
                <a:cs typeface="Calibri" panose="020F0502020204030204" pitchFamily="34" charset="0"/>
              </a:rPr>
              <a:t>Wx</a:t>
            </a:r>
            <a:r>
              <a:rPr lang="en-US" sz="1600" baseline="-25000" dirty="0" err="1">
                <a:effectLst/>
                <a:latin typeface="Calibri" panose="020F0502020204030204" pitchFamily="34" charset="0"/>
                <a:cs typeface="Calibri" panose="020F0502020204030204" pitchFamily="34" charset="0"/>
              </a:rPr>
              <a:t>t</a:t>
            </a:r>
            <a:endParaRPr lang="en-US" sz="1200"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a:t>
            </a:fld>
            <a:endParaRPr lang="en-US"/>
          </a:p>
        </p:txBody>
      </p:sp>
    </p:spTree>
    <p:extLst>
      <p:ext uri="{BB962C8B-B14F-4D97-AF65-F5344CB8AC3E}">
        <p14:creationId xmlns:p14="http://schemas.microsoft.com/office/powerpoint/2010/main" val="1038482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77EC2-F312-E721-166D-EF49B9B3C124}"/>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76F60E76-0494-C5DA-EF47-B8A99C75CF7F}"/>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a:t>
            </a:fld>
            <a:endParaRPr lang="en-US" sz="1200">
              <a:solidFill>
                <a:srgbClr val="000000"/>
              </a:solidFill>
            </a:endParaRPr>
          </a:p>
        </p:txBody>
      </p:sp>
      <p:sp>
        <p:nvSpPr>
          <p:cNvPr id="17411" name="Rectangle 2">
            <a:extLst>
              <a:ext uri="{FF2B5EF4-FFF2-40B4-BE49-F238E27FC236}">
                <a16:creationId xmlns:a16="http://schemas.microsoft.com/office/drawing/2014/main" id="{A394417B-0057-1EEB-C31E-42F14B96C5F9}"/>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8C83A427-38FC-1CBE-E8A8-F9E72B0254D2}"/>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75600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effectLst/>
                <a:latin typeface="NimbusRomNo9L"/>
              </a:rPr>
              <a:t>RNNs don’t have the limited context problem that n-gram models have, or the fixed context that feedforward language models have, since the hidden state can in principle represent information about all of the preceding words all the way back to the beginning of the sequence. Here's an FFN language model and an RNN language model, showing that the RNN language model uses </a:t>
            </a:r>
            <a:r>
              <a:rPr lang="en-US" sz="1200" i="1" dirty="0">
                <a:effectLst/>
                <a:latin typeface="NimbusRomNo9L"/>
              </a:rPr>
              <a:t>ht</a:t>
            </a:r>
            <a:r>
              <a:rPr lang="en-US" sz="1200" dirty="0">
                <a:effectLst/>
                <a:latin typeface="CMSY10"/>
              </a:rPr>
              <a:t>−</a:t>
            </a:r>
            <a:r>
              <a:rPr lang="en-US" sz="1200" dirty="0">
                <a:effectLst/>
                <a:latin typeface="NimbusRomNo9L"/>
              </a:rPr>
              <a:t>1, the hidden state from the previous time step, as a representation of the past context.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a:t>
            </a:fld>
            <a:endParaRPr lang="en-US"/>
          </a:p>
        </p:txBody>
      </p:sp>
    </p:spTree>
    <p:extLst>
      <p:ext uri="{BB962C8B-B14F-4D97-AF65-F5344CB8AC3E}">
        <p14:creationId xmlns:p14="http://schemas.microsoft.com/office/powerpoint/2010/main" val="1241017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a:t>
            </a:fld>
            <a:endParaRPr lang="en-US"/>
          </a:p>
        </p:txBody>
      </p:sp>
    </p:spTree>
    <p:extLst>
      <p:ext uri="{BB962C8B-B14F-4D97-AF65-F5344CB8AC3E}">
        <p14:creationId xmlns:p14="http://schemas.microsoft.com/office/powerpoint/2010/main" val="362785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effectLst/>
                <a:latin typeface="Calibri" panose="020F0502020204030204" pitchFamily="34" charset="0"/>
                <a:cs typeface="Calibri" panose="020F0502020204030204" pitchFamily="34" charset="0"/>
              </a:rPr>
              <a:t>. So at time </a:t>
            </a:r>
            <a:r>
              <a:rPr lang="en-US" sz="1200" i="1" dirty="0">
                <a:effectLst/>
                <a:latin typeface="Calibri" panose="020F0502020204030204" pitchFamily="34" charset="0"/>
                <a:cs typeface="Calibri" panose="020F0502020204030204" pitchFamily="34" charset="0"/>
              </a:rPr>
              <a:t>t </a:t>
            </a:r>
            <a:r>
              <a:rPr lang="en-US" sz="1200" dirty="0">
                <a:effectLst/>
                <a:latin typeface="Calibri" panose="020F0502020204030204" pitchFamily="34" charset="0"/>
                <a:cs typeface="Calibri" panose="020F0502020204030204" pitchFamily="34" charset="0"/>
              </a:rPr>
              <a:t>the CE loss is the negative log probability the model assigns to the next word in the training sequence. </a:t>
            </a:r>
            <a:endParaRPr lang="en-US"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a:t>
            </a:fld>
            <a:endParaRPr lang="en-US"/>
          </a:p>
        </p:txBody>
      </p:sp>
    </p:spTree>
    <p:extLst>
      <p:ext uri="{BB962C8B-B14F-4D97-AF65-F5344CB8AC3E}">
        <p14:creationId xmlns:p14="http://schemas.microsoft.com/office/powerpoint/2010/main" val="395459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E103EE-6698-E941-83E2-E4211DBBB388}"/>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CAEB1F70-2DB8-CBC9-DD5C-4EF1AA380E5B}"/>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15</a:t>
            </a:fld>
            <a:endParaRPr lang="en-US" sz="1200">
              <a:solidFill>
                <a:srgbClr val="000000"/>
              </a:solidFill>
            </a:endParaRPr>
          </a:p>
        </p:txBody>
      </p:sp>
      <p:sp>
        <p:nvSpPr>
          <p:cNvPr id="17411" name="Rectangle 2">
            <a:extLst>
              <a:ext uri="{FF2B5EF4-FFF2-40B4-BE49-F238E27FC236}">
                <a16:creationId xmlns:a16="http://schemas.microsoft.com/office/drawing/2014/main" id="{3F239D2D-807D-B1FE-7BA0-B24586AD79ED}"/>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EE63DC02-A97F-D2BF-E39B-270F65924597}"/>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918078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93C2D-729E-17E7-CE9E-227B2D9BC5E0}"/>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31980D1F-E486-3DDF-619A-5ECB4A90F2AF}"/>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22</a:t>
            </a:fld>
            <a:endParaRPr lang="en-US" sz="1200">
              <a:solidFill>
                <a:srgbClr val="000000"/>
              </a:solidFill>
            </a:endParaRPr>
          </a:p>
        </p:txBody>
      </p:sp>
      <p:sp>
        <p:nvSpPr>
          <p:cNvPr id="17411" name="Rectangle 2">
            <a:extLst>
              <a:ext uri="{FF2B5EF4-FFF2-40B4-BE49-F238E27FC236}">
                <a16:creationId xmlns:a16="http://schemas.microsoft.com/office/drawing/2014/main" id="{F3F91722-6821-316B-134E-48EDB142FD7C}"/>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425C7CCC-9BDD-91C2-B052-2FCD260A90FB}"/>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991666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Assigning a high probability to </a:t>
            </a:r>
            <a:r>
              <a:rPr lang="en-US" sz="1800" i="1" dirty="0">
                <a:effectLst/>
                <a:latin typeface="NimbusRomNo9L"/>
              </a:rPr>
              <a:t>was </a:t>
            </a:r>
            <a:r>
              <a:rPr lang="en-US" sz="1800" dirty="0">
                <a:effectLst/>
                <a:latin typeface="NimbusRomNo9L"/>
              </a:rPr>
              <a:t>following </a:t>
            </a:r>
            <a:r>
              <a:rPr lang="en-US" sz="1800" i="1" dirty="0">
                <a:effectLst/>
                <a:latin typeface="NimbusRomNo9L"/>
              </a:rPr>
              <a:t>airline </a:t>
            </a:r>
            <a:r>
              <a:rPr lang="en-US" sz="1800" dirty="0">
                <a:effectLst/>
                <a:latin typeface="NimbusRomNo9L"/>
              </a:rPr>
              <a:t>is straightforward since </a:t>
            </a:r>
            <a:r>
              <a:rPr lang="en-US" sz="1800" i="1" dirty="0">
                <a:effectLst/>
                <a:latin typeface="NimbusRomNo9L"/>
              </a:rPr>
              <a:t>airline </a:t>
            </a:r>
            <a:r>
              <a:rPr lang="en-US" sz="1800" dirty="0">
                <a:effectLst/>
                <a:latin typeface="NimbusRomNo9L"/>
              </a:rPr>
              <a:t>provides a strong local context for the singular agreement. However, assigning an appropriate probability to </a:t>
            </a:r>
            <a:r>
              <a:rPr lang="en-US" sz="1800" i="1" dirty="0">
                <a:effectLst/>
                <a:latin typeface="NimbusRomNo9L"/>
              </a:rPr>
              <a:t>were </a:t>
            </a:r>
            <a:r>
              <a:rPr lang="en-US" sz="1800" dirty="0">
                <a:effectLst/>
                <a:latin typeface="NimbusRomNo9L"/>
              </a:rPr>
              <a:t>is quite difficult, not only because the plural </a:t>
            </a:r>
            <a:r>
              <a:rPr lang="en-US" sz="1800" i="1" dirty="0">
                <a:effectLst/>
                <a:latin typeface="NimbusRomNo9L"/>
              </a:rPr>
              <a:t>flights </a:t>
            </a:r>
            <a:r>
              <a:rPr lang="en-US" sz="1800" dirty="0">
                <a:effectLst/>
                <a:latin typeface="NimbusRomNo9L"/>
              </a:rPr>
              <a:t>is quite distant, but also because the singular noun </a:t>
            </a:r>
            <a:r>
              <a:rPr lang="en-US" sz="1800" i="1" dirty="0">
                <a:effectLst/>
                <a:latin typeface="NimbusRomNo9L"/>
              </a:rPr>
              <a:t>airline </a:t>
            </a:r>
            <a:r>
              <a:rPr lang="en-US" sz="1800" dirty="0">
                <a:effectLst/>
                <a:latin typeface="NimbusRomNo9L"/>
              </a:rPr>
              <a:t>is closer in the intervening context. Ideally, a network should be able to retain the distant information about plural </a:t>
            </a:r>
            <a:r>
              <a:rPr lang="en-US" sz="1800" i="1" dirty="0">
                <a:effectLst/>
                <a:latin typeface="NimbusRomNo9L"/>
              </a:rPr>
              <a:t>flights </a:t>
            </a:r>
            <a:r>
              <a:rPr lang="en-US" sz="1800" dirty="0">
                <a:effectLst/>
                <a:latin typeface="NimbusRomNo9L"/>
              </a:rPr>
              <a:t>until it is needed, while still processing the intermediate parts of the sequence correctly.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23</a:t>
            </a:fld>
            <a:endParaRPr lang="en-US"/>
          </a:p>
        </p:txBody>
      </p:sp>
    </p:spTree>
    <p:extLst>
      <p:ext uri="{BB962C8B-B14F-4D97-AF65-F5344CB8AC3E}">
        <p14:creationId xmlns:p14="http://schemas.microsoft.com/office/powerpoint/2010/main" val="3039325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4/11/25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4/11/25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4/11/25</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4/11/25</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 Id="rId5" Type="http://schemas.openxmlformats.org/officeDocument/2006/relationships/image" Target="../media/image24.emf"/><Relationship Id="rId4" Type="http://schemas.openxmlformats.org/officeDocument/2006/relationships/image" Target="../media/image23.emf"/></Relationships>
</file>

<file path=ppt/slides/_rels/slide2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37.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Simple Recurrent Networks (RNNs or Elman Nets)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877A6-3F5A-CD3C-9A57-AA31CE6E5B04}"/>
              </a:ext>
            </a:extLst>
          </p:cNvPr>
          <p:cNvSpPr>
            <a:spLocks noGrp="1"/>
          </p:cNvSpPr>
          <p:nvPr>
            <p:ph type="title"/>
          </p:nvPr>
        </p:nvSpPr>
        <p:spPr/>
        <p:txBody>
          <a:bodyPr/>
          <a:lstStyle/>
          <a:p>
            <a:r>
              <a:rPr lang="en-US" dirty="0"/>
              <a:t>Forward inference in the RNN LM</a:t>
            </a:r>
          </a:p>
        </p:txBody>
      </p:sp>
      <p:sp>
        <p:nvSpPr>
          <p:cNvPr id="3" name="Content Placeholder 2">
            <a:extLst>
              <a:ext uri="{FF2B5EF4-FFF2-40B4-BE49-F238E27FC236}">
                <a16:creationId xmlns:a16="http://schemas.microsoft.com/office/drawing/2014/main" id="{F2B9964E-F1BA-C6F5-607F-E41AFD16468D}"/>
              </a:ext>
            </a:extLst>
          </p:cNvPr>
          <p:cNvSpPr>
            <a:spLocks noGrp="1"/>
          </p:cNvSpPr>
          <p:nvPr>
            <p:ph idx="1"/>
          </p:nvPr>
        </p:nvSpPr>
        <p:spPr/>
        <p:txBody>
          <a:bodyPr/>
          <a:lstStyle/>
          <a:p>
            <a:r>
              <a:rPr lang="en-US" dirty="0"/>
              <a:t>Given input X of of N tokens represented as one-hot vectors</a:t>
            </a:r>
          </a:p>
          <a:p>
            <a:endParaRPr lang="en-US" dirty="0"/>
          </a:p>
          <a:p>
            <a:endParaRPr lang="en-US" sz="1400" dirty="0"/>
          </a:p>
          <a:p>
            <a:r>
              <a:rPr lang="en-US" dirty="0"/>
              <a:t>Use embedding matrix to get the embedding for current token </a:t>
            </a:r>
            <a:r>
              <a:rPr lang="en-US" dirty="0" err="1"/>
              <a:t>x</a:t>
            </a:r>
            <a:r>
              <a:rPr lang="en-US" sz="4000" baseline="-25000" dirty="0" err="1"/>
              <a:t>t</a:t>
            </a:r>
            <a:endParaRPr lang="en-US" sz="4000" baseline="-25000" dirty="0"/>
          </a:p>
          <a:p>
            <a:endParaRPr lang="en-US" sz="4000" baseline="-25000" dirty="0"/>
          </a:p>
          <a:p>
            <a:r>
              <a:rPr lang="en-US" sz="4000" baseline="-25000" dirty="0"/>
              <a:t>Combine …</a:t>
            </a:r>
          </a:p>
        </p:txBody>
      </p:sp>
      <p:pic>
        <p:nvPicPr>
          <p:cNvPr id="4" name="Picture 3">
            <a:extLst>
              <a:ext uri="{FF2B5EF4-FFF2-40B4-BE49-F238E27FC236}">
                <a16:creationId xmlns:a16="http://schemas.microsoft.com/office/drawing/2014/main" id="{CA7AE0D7-CDDD-0446-C0A1-98364B84100C}"/>
              </a:ext>
            </a:extLst>
          </p:cNvPr>
          <p:cNvPicPr>
            <a:picLocks noChangeAspect="1"/>
          </p:cNvPicPr>
          <p:nvPr/>
        </p:nvPicPr>
        <p:blipFill>
          <a:blip r:embed="rId3"/>
          <a:stretch>
            <a:fillRect/>
          </a:stretch>
        </p:blipFill>
        <p:spPr>
          <a:xfrm>
            <a:off x="3539067" y="3365499"/>
            <a:ext cx="5505450" cy="2590800"/>
          </a:xfrm>
          <a:prstGeom prst="rect">
            <a:avLst/>
          </a:prstGeom>
        </p:spPr>
      </p:pic>
      <p:pic>
        <p:nvPicPr>
          <p:cNvPr id="5" name="Picture 4">
            <a:extLst>
              <a:ext uri="{FF2B5EF4-FFF2-40B4-BE49-F238E27FC236}">
                <a16:creationId xmlns:a16="http://schemas.microsoft.com/office/drawing/2014/main" id="{4D2A58E0-6F2A-1D45-B0DF-76916006231D}"/>
              </a:ext>
            </a:extLst>
          </p:cNvPr>
          <p:cNvPicPr>
            <a:picLocks noChangeAspect="1"/>
          </p:cNvPicPr>
          <p:nvPr/>
        </p:nvPicPr>
        <p:blipFill>
          <a:blip r:embed="rId4"/>
          <a:srcRect l="1428" t="9525" r="4603" b="11907"/>
          <a:stretch/>
        </p:blipFill>
        <p:spPr>
          <a:xfrm>
            <a:off x="3505200" y="2133599"/>
            <a:ext cx="4699000" cy="698501"/>
          </a:xfrm>
          <a:prstGeom prst="rect">
            <a:avLst/>
          </a:prstGeom>
        </p:spPr>
      </p:pic>
    </p:spTree>
    <p:extLst>
      <p:ext uri="{BB962C8B-B14F-4D97-AF65-F5344CB8AC3E}">
        <p14:creationId xmlns:p14="http://schemas.microsoft.com/office/powerpoint/2010/main" val="337475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E62F-98E1-366C-2BFF-F76F1256F391}"/>
              </a:ext>
            </a:extLst>
          </p:cNvPr>
          <p:cNvSpPr>
            <a:spLocks noGrp="1"/>
          </p:cNvSpPr>
          <p:nvPr>
            <p:ph type="title"/>
          </p:nvPr>
        </p:nvSpPr>
        <p:spPr/>
        <p:txBody>
          <a:bodyPr/>
          <a:lstStyle/>
          <a:p>
            <a:r>
              <a:rPr lang="en-US" dirty="0"/>
              <a:t>Shapes</a:t>
            </a:r>
          </a:p>
        </p:txBody>
      </p:sp>
      <p:pic>
        <p:nvPicPr>
          <p:cNvPr id="4" name="Content Placeholder 4">
            <a:extLst>
              <a:ext uri="{FF2B5EF4-FFF2-40B4-BE49-F238E27FC236}">
                <a16:creationId xmlns:a16="http://schemas.microsoft.com/office/drawing/2014/main" id="{BE9AB372-990B-4813-FEB3-F51AE4FA3220}"/>
              </a:ext>
            </a:extLst>
          </p:cNvPr>
          <p:cNvPicPr>
            <a:picLocks noGrp="1" noChangeAspect="1"/>
          </p:cNvPicPr>
          <p:nvPr>
            <p:ph idx="1"/>
          </p:nvPr>
        </p:nvPicPr>
        <p:blipFill>
          <a:blip r:embed="rId2"/>
          <a:srcRect l="66277" r="-1"/>
          <a:stretch/>
        </p:blipFill>
        <p:spPr>
          <a:xfrm>
            <a:off x="3886200" y="-112095"/>
            <a:ext cx="3917938" cy="6303345"/>
          </a:xfrm>
          <a:prstGeom prst="rect">
            <a:avLst/>
          </a:prstGeom>
        </p:spPr>
      </p:pic>
      <p:sp>
        <p:nvSpPr>
          <p:cNvPr id="6" name="Rectangle 5">
            <a:extLst>
              <a:ext uri="{FF2B5EF4-FFF2-40B4-BE49-F238E27FC236}">
                <a16:creationId xmlns:a16="http://schemas.microsoft.com/office/drawing/2014/main" id="{D7C2A9C5-6212-4728-42A8-DB13099C3382}"/>
              </a:ext>
            </a:extLst>
          </p:cNvPr>
          <p:cNvSpPr/>
          <p:nvPr/>
        </p:nvSpPr>
        <p:spPr>
          <a:xfrm>
            <a:off x="3978964" y="4267200"/>
            <a:ext cx="1659835" cy="2133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AB76BBF-1426-71F0-432C-D8353E054C66}"/>
              </a:ext>
            </a:extLst>
          </p:cNvPr>
          <p:cNvSpPr txBox="1"/>
          <p:nvPr/>
        </p:nvSpPr>
        <p:spPr>
          <a:xfrm>
            <a:off x="7896902" y="5559624"/>
            <a:ext cx="963725" cy="523220"/>
          </a:xfrm>
          <a:prstGeom prst="rect">
            <a:avLst/>
          </a:prstGeom>
          <a:noFill/>
        </p:spPr>
        <p:txBody>
          <a:bodyPr wrap="none" rtlCol="0">
            <a:spAutoFit/>
          </a:bodyPr>
          <a:lstStyle/>
          <a:p>
            <a:r>
              <a:rPr lang="en-US" sz="2800" dirty="0">
                <a:latin typeface="Helvetica" pitchFamily="2" charset="0"/>
              </a:rPr>
              <a:t>d x 1</a:t>
            </a:r>
          </a:p>
        </p:txBody>
      </p:sp>
      <p:sp>
        <p:nvSpPr>
          <p:cNvPr id="5" name="TextBox 4">
            <a:extLst>
              <a:ext uri="{FF2B5EF4-FFF2-40B4-BE49-F238E27FC236}">
                <a16:creationId xmlns:a16="http://schemas.microsoft.com/office/drawing/2014/main" id="{1C7D9B9F-79E7-1425-5769-C4155CAFCF09}"/>
              </a:ext>
            </a:extLst>
          </p:cNvPr>
          <p:cNvSpPr txBox="1"/>
          <p:nvPr/>
        </p:nvSpPr>
        <p:spPr>
          <a:xfrm>
            <a:off x="7923082" y="4572000"/>
            <a:ext cx="963725" cy="523220"/>
          </a:xfrm>
          <a:prstGeom prst="rect">
            <a:avLst/>
          </a:prstGeom>
          <a:noFill/>
        </p:spPr>
        <p:txBody>
          <a:bodyPr wrap="none" rtlCol="0">
            <a:spAutoFit/>
          </a:bodyPr>
          <a:lstStyle/>
          <a:p>
            <a:r>
              <a:rPr lang="en-US" sz="2800" dirty="0">
                <a:latin typeface="Helvetica" pitchFamily="2" charset="0"/>
              </a:rPr>
              <a:t>d x d</a:t>
            </a:r>
          </a:p>
        </p:txBody>
      </p:sp>
      <p:sp>
        <p:nvSpPr>
          <p:cNvPr id="7" name="TextBox 6">
            <a:extLst>
              <a:ext uri="{FF2B5EF4-FFF2-40B4-BE49-F238E27FC236}">
                <a16:creationId xmlns:a16="http://schemas.microsoft.com/office/drawing/2014/main" id="{AB3DE8E5-6075-1163-FC30-A308E75C212D}"/>
              </a:ext>
            </a:extLst>
          </p:cNvPr>
          <p:cNvSpPr txBox="1"/>
          <p:nvPr/>
        </p:nvSpPr>
        <p:spPr>
          <a:xfrm>
            <a:off x="5363306" y="3008931"/>
            <a:ext cx="963725" cy="523220"/>
          </a:xfrm>
          <a:prstGeom prst="rect">
            <a:avLst/>
          </a:prstGeom>
          <a:noFill/>
        </p:spPr>
        <p:txBody>
          <a:bodyPr wrap="none" rtlCol="0">
            <a:spAutoFit/>
          </a:bodyPr>
          <a:lstStyle/>
          <a:p>
            <a:r>
              <a:rPr lang="en-US" sz="2800" dirty="0">
                <a:latin typeface="Helvetica" pitchFamily="2" charset="0"/>
              </a:rPr>
              <a:t>d x d</a:t>
            </a:r>
          </a:p>
        </p:txBody>
      </p:sp>
      <p:sp>
        <p:nvSpPr>
          <p:cNvPr id="8" name="TextBox 7">
            <a:extLst>
              <a:ext uri="{FF2B5EF4-FFF2-40B4-BE49-F238E27FC236}">
                <a16:creationId xmlns:a16="http://schemas.microsoft.com/office/drawing/2014/main" id="{82CB60F8-BE2C-EF53-ABE0-A4C6B86BFF17}"/>
              </a:ext>
            </a:extLst>
          </p:cNvPr>
          <p:cNvSpPr txBox="1"/>
          <p:nvPr/>
        </p:nvSpPr>
        <p:spPr>
          <a:xfrm>
            <a:off x="7896901" y="3532151"/>
            <a:ext cx="963725" cy="523220"/>
          </a:xfrm>
          <a:prstGeom prst="rect">
            <a:avLst/>
          </a:prstGeom>
          <a:noFill/>
        </p:spPr>
        <p:txBody>
          <a:bodyPr wrap="none" rtlCol="0">
            <a:spAutoFit/>
          </a:bodyPr>
          <a:lstStyle/>
          <a:p>
            <a:r>
              <a:rPr lang="en-US" sz="2800" dirty="0">
                <a:latin typeface="Helvetica" pitchFamily="2" charset="0"/>
              </a:rPr>
              <a:t>d x 1</a:t>
            </a:r>
          </a:p>
        </p:txBody>
      </p:sp>
      <p:sp>
        <p:nvSpPr>
          <p:cNvPr id="9" name="TextBox 8">
            <a:extLst>
              <a:ext uri="{FF2B5EF4-FFF2-40B4-BE49-F238E27FC236}">
                <a16:creationId xmlns:a16="http://schemas.microsoft.com/office/drawing/2014/main" id="{5302B08E-1423-F1E0-4038-2B1A16BF7AD5}"/>
              </a:ext>
            </a:extLst>
          </p:cNvPr>
          <p:cNvSpPr txBox="1"/>
          <p:nvPr/>
        </p:nvSpPr>
        <p:spPr>
          <a:xfrm>
            <a:off x="3045132" y="3585160"/>
            <a:ext cx="963725" cy="523220"/>
          </a:xfrm>
          <a:prstGeom prst="rect">
            <a:avLst/>
          </a:prstGeom>
          <a:noFill/>
        </p:spPr>
        <p:txBody>
          <a:bodyPr wrap="none" rtlCol="0">
            <a:spAutoFit/>
          </a:bodyPr>
          <a:lstStyle/>
          <a:p>
            <a:r>
              <a:rPr lang="en-US" sz="2800" dirty="0">
                <a:latin typeface="Helvetica" pitchFamily="2" charset="0"/>
              </a:rPr>
              <a:t>d x 1</a:t>
            </a:r>
          </a:p>
        </p:txBody>
      </p:sp>
      <p:sp>
        <p:nvSpPr>
          <p:cNvPr id="10" name="TextBox 9">
            <a:extLst>
              <a:ext uri="{FF2B5EF4-FFF2-40B4-BE49-F238E27FC236}">
                <a16:creationId xmlns:a16="http://schemas.microsoft.com/office/drawing/2014/main" id="{9B9F5095-405C-53AF-F814-2B183B69F864}"/>
              </a:ext>
            </a:extLst>
          </p:cNvPr>
          <p:cNvSpPr txBox="1"/>
          <p:nvPr/>
        </p:nvSpPr>
        <p:spPr>
          <a:xfrm>
            <a:off x="7923082" y="2024390"/>
            <a:ext cx="1188146" cy="523220"/>
          </a:xfrm>
          <a:prstGeom prst="rect">
            <a:avLst/>
          </a:prstGeom>
          <a:noFill/>
        </p:spPr>
        <p:txBody>
          <a:bodyPr wrap="none" rtlCol="0">
            <a:spAutoFit/>
          </a:bodyPr>
          <a:lstStyle/>
          <a:p>
            <a:r>
              <a:rPr lang="en-US" sz="2800" dirty="0">
                <a:latin typeface="Helvetica" pitchFamily="2" charset="0"/>
              </a:rPr>
              <a:t>|V| x d</a:t>
            </a:r>
          </a:p>
        </p:txBody>
      </p:sp>
      <p:sp>
        <p:nvSpPr>
          <p:cNvPr id="11" name="TextBox 10">
            <a:extLst>
              <a:ext uri="{FF2B5EF4-FFF2-40B4-BE49-F238E27FC236}">
                <a16:creationId xmlns:a16="http://schemas.microsoft.com/office/drawing/2014/main" id="{AD1BA668-956C-66C3-F211-5BD1C402D92E}"/>
              </a:ext>
            </a:extLst>
          </p:cNvPr>
          <p:cNvSpPr txBox="1"/>
          <p:nvPr/>
        </p:nvSpPr>
        <p:spPr>
          <a:xfrm>
            <a:off x="7923082" y="981246"/>
            <a:ext cx="1188146" cy="523220"/>
          </a:xfrm>
          <a:prstGeom prst="rect">
            <a:avLst/>
          </a:prstGeom>
          <a:noFill/>
        </p:spPr>
        <p:txBody>
          <a:bodyPr wrap="none" rtlCol="0">
            <a:spAutoFit/>
          </a:bodyPr>
          <a:lstStyle/>
          <a:p>
            <a:r>
              <a:rPr lang="en-US" sz="2800" dirty="0">
                <a:latin typeface="Helvetica" pitchFamily="2" charset="0"/>
              </a:rPr>
              <a:t>|V| x 1</a:t>
            </a:r>
          </a:p>
        </p:txBody>
      </p:sp>
    </p:spTree>
    <p:extLst>
      <p:ext uri="{BB962C8B-B14F-4D97-AF65-F5344CB8AC3E}">
        <p14:creationId xmlns:p14="http://schemas.microsoft.com/office/powerpoint/2010/main" val="1642827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1698-D825-7EE0-24D0-4A215C3B96CA}"/>
              </a:ext>
            </a:extLst>
          </p:cNvPr>
          <p:cNvSpPr>
            <a:spLocks noGrp="1"/>
          </p:cNvSpPr>
          <p:nvPr>
            <p:ph type="title"/>
          </p:nvPr>
        </p:nvSpPr>
        <p:spPr/>
        <p:txBody>
          <a:bodyPr/>
          <a:lstStyle/>
          <a:p>
            <a:r>
              <a:rPr lang="en-US" dirty="0"/>
              <a:t>Cross-entropy loss</a:t>
            </a:r>
          </a:p>
        </p:txBody>
      </p:sp>
      <p:sp>
        <p:nvSpPr>
          <p:cNvPr id="3" name="Content Placeholder 2">
            <a:extLst>
              <a:ext uri="{FF2B5EF4-FFF2-40B4-BE49-F238E27FC236}">
                <a16:creationId xmlns:a16="http://schemas.microsoft.com/office/drawing/2014/main" id="{C63FD0E3-C466-FDF4-D8F2-63544FBBFDE6}"/>
              </a:ext>
            </a:extLst>
          </p:cNvPr>
          <p:cNvSpPr>
            <a:spLocks noGrp="1"/>
          </p:cNvSpPr>
          <p:nvPr>
            <p:ph idx="1"/>
          </p:nvPr>
        </p:nvSpPr>
        <p:spPr>
          <a:xfrm>
            <a:off x="747852" y="1667934"/>
            <a:ext cx="11094715" cy="4572000"/>
          </a:xfrm>
        </p:spPr>
        <p:txBody>
          <a:bodyPr>
            <a:normAutofit/>
          </a:bodyPr>
          <a:lstStyle/>
          <a:p>
            <a:r>
              <a:rPr lang="en-US" sz="3200" dirty="0">
                <a:latin typeface="Calibri" panose="020F0502020204030204" pitchFamily="34" charset="0"/>
                <a:cs typeface="Calibri" panose="020F0502020204030204" pitchFamily="34" charset="0"/>
              </a:rPr>
              <a:t>The difference between:</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a predicted probability distribution </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the correct distribution.</a:t>
            </a:r>
          </a:p>
          <a:p>
            <a:r>
              <a:rPr lang="en-US" sz="3200" dirty="0">
                <a:latin typeface="Calibri" panose="020F0502020204030204" pitchFamily="34" charset="0"/>
                <a:cs typeface="Calibri" panose="020F0502020204030204" pitchFamily="34" charset="0"/>
              </a:rPr>
              <a:t>CE loss for LMs is simpler!!!</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correct distribution </a:t>
            </a:r>
            <a:r>
              <a:rPr lang="en-US" dirty="0" err="1">
                <a:effectLst/>
                <a:latin typeface="Times New Roman" panose="02020603050405020304" pitchFamily="18" charset="0"/>
                <a:cs typeface="Times New Roman" panose="02020603050405020304" pitchFamily="18" charset="0"/>
              </a:rPr>
              <a:t>y</a:t>
            </a:r>
            <a:r>
              <a:rPr lang="en-US" sz="4000" i="1" baseline="-25000" dirty="0" err="1">
                <a:effectLst/>
                <a:latin typeface="Times New Roman" panose="02020603050405020304" pitchFamily="18" charset="0"/>
                <a:cs typeface="Times New Roman" panose="02020603050405020304" pitchFamily="18" charset="0"/>
              </a:rPr>
              <a:t>t</a:t>
            </a:r>
            <a:r>
              <a:rPr lang="en-US" i="1" dirty="0">
                <a:effectLst/>
                <a:latin typeface="Calibri" panose="020F0502020204030204" pitchFamily="34" charset="0"/>
                <a:cs typeface="Calibri" panose="020F0502020204030204" pitchFamily="34" charset="0"/>
              </a:rPr>
              <a:t> is </a:t>
            </a:r>
            <a:r>
              <a:rPr lang="en-US" dirty="0">
                <a:effectLst/>
                <a:latin typeface="Calibri" panose="020F0502020204030204" pitchFamily="34" charset="0"/>
                <a:cs typeface="Calibri" panose="020F0502020204030204" pitchFamily="34" charset="0"/>
              </a:rPr>
              <a:t>a one-hot vector over the vocabulary </a:t>
            </a:r>
          </a:p>
          <a:p>
            <a:pPr marL="682595" lvl="1"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where the entry for the actual next word is 1, and all the other entries are 0.</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So the CE loss for LMs is only determined by the probability of next word.</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So at time t, CE loss is:</a:t>
            </a:r>
          </a:p>
        </p:txBody>
      </p:sp>
      <p:pic>
        <p:nvPicPr>
          <p:cNvPr id="4" name="Picture 3">
            <a:extLst>
              <a:ext uri="{FF2B5EF4-FFF2-40B4-BE49-F238E27FC236}">
                <a16:creationId xmlns:a16="http://schemas.microsoft.com/office/drawing/2014/main" id="{A0413F74-CB3D-989D-D172-B3A38C81FB5E}"/>
              </a:ext>
            </a:extLst>
          </p:cNvPr>
          <p:cNvPicPr>
            <a:picLocks noChangeAspect="1"/>
          </p:cNvPicPr>
          <p:nvPr/>
        </p:nvPicPr>
        <p:blipFill>
          <a:blip r:embed="rId3"/>
          <a:stretch>
            <a:fillRect/>
          </a:stretch>
        </p:blipFill>
        <p:spPr>
          <a:xfrm>
            <a:off x="7239000" y="1828800"/>
            <a:ext cx="5148036" cy="1441450"/>
          </a:xfrm>
          <a:prstGeom prst="rect">
            <a:avLst/>
          </a:prstGeom>
        </p:spPr>
      </p:pic>
      <p:pic>
        <p:nvPicPr>
          <p:cNvPr id="5" name="Picture 4">
            <a:extLst>
              <a:ext uri="{FF2B5EF4-FFF2-40B4-BE49-F238E27FC236}">
                <a16:creationId xmlns:a16="http://schemas.microsoft.com/office/drawing/2014/main" id="{ADAD24DC-3527-2CA0-DDB3-C74284A729AF}"/>
              </a:ext>
            </a:extLst>
          </p:cNvPr>
          <p:cNvPicPr>
            <a:picLocks noChangeAspect="1"/>
          </p:cNvPicPr>
          <p:nvPr/>
        </p:nvPicPr>
        <p:blipFill>
          <a:blip r:embed="rId4"/>
          <a:stretch>
            <a:fillRect/>
          </a:stretch>
        </p:blipFill>
        <p:spPr>
          <a:xfrm>
            <a:off x="5943600" y="5450417"/>
            <a:ext cx="5390482" cy="806450"/>
          </a:xfrm>
          <a:prstGeom prst="rect">
            <a:avLst/>
          </a:prstGeom>
        </p:spPr>
      </p:pic>
    </p:spTree>
    <p:extLst>
      <p:ext uri="{BB962C8B-B14F-4D97-AF65-F5344CB8AC3E}">
        <p14:creationId xmlns:p14="http://schemas.microsoft.com/office/powerpoint/2010/main" val="538996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AD4C2-DE21-413A-94D9-56CED0FB5ED4}"/>
              </a:ext>
            </a:extLst>
          </p:cNvPr>
          <p:cNvSpPr>
            <a:spLocks noGrp="1"/>
          </p:cNvSpPr>
          <p:nvPr>
            <p:ph type="title"/>
          </p:nvPr>
        </p:nvSpPr>
        <p:spPr/>
        <p:txBody>
          <a:bodyPr/>
          <a:lstStyle/>
          <a:p>
            <a:r>
              <a:rPr lang="en-US" dirty="0"/>
              <a:t>Teacher forcing (during training)</a:t>
            </a:r>
          </a:p>
        </p:txBody>
      </p:sp>
      <p:sp>
        <p:nvSpPr>
          <p:cNvPr id="3" name="Content Placeholder 2">
            <a:extLst>
              <a:ext uri="{FF2B5EF4-FFF2-40B4-BE49-F238E27FC236}">
                <a16:creationId xmlns:a16="http://schemas.microsoft.com/office/drawing/2014/main" id="{256EA9F9-1135-8678-BABC-9B05A180D3B9}"/>
              </a:ext>
            </a:extLst>
          </p:cNvPr>
          <p:cNvSpPr>
            <a:spLocks noGrp="1"/>
          </p:cNvSpPr>
          <p:nvPr>
            <p:ph idx="1"/>
          </p:nvPr>
        </p:nvSpPr>
        <p:spPr>
          <a:xfrm>
            <a:off x="1097285" y="1600199"/>
            <a:ext cx="10866115" cy="5098197"/>
          </a:xfrm>
        </p:spPr>
        <p:txBody>
          <a:bodyPr>
            <a:normAutofit/>
          </a:bodyPr>
          <a:lstStyle/>
          <a:p>
            <a:r>
              <a:rPr lang="en-US" dirty="0">
                <a:effectLst/>
                <a:latin typeface="Calibri" panose="020F0502020204030204" pitchFamily="34" charset="0"/>
                <a:cs typeface="Calibri" panose="020F0502020204030204" pitchFamily="34" charset="0"/>
              </a:rPr>
              <a:t>We always give the model the correct history to predict the next word (rather than feeding the model the possible buggy guess from the prior time step).</a:t>
            </a:r>
          </a:p>
          <a:p>
            <a:endParaRPr lang="en-US" dirty="0">
              <a:effectLst/>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This is called </a:t>
            </a:r>
            <a:r>
              <a:rPr lang="en-US" b="1" dirty="0">
                <a:effectLst/>
                <a:latin typeface="Calibri" panose="020F0502020204030204" pitchFamily="34" charset="0"/>
                <a:cs typeface="Calibri" panose="020F0502020204030204" pitchFamily="34" charset="0"/>
              </a:rPr>
              <a:t>teacher forcing </a:t>
            </a:r>
            <a:r>
              <a:rPr lang="en-US" dirty="0">
                <a:effectLst/>
                <a:latin typeface="Calibri" panose="020F0502020204030204" pitchFamily="34" charset="0"/>
                <a:cs typeface="Calibri" panose="020F0502020204030204" pitchFamily="34" charset="0"/>
              </a:rPr>
              <a:t>(in training we </a:t>
            </a:r>
            <a:r>
              <a:rPr lang="en-US" b="1" dirty="0">
                <a:effectLst/>
                <a:latin typeface="Calibri" panose="020F0502020204030204" pitchFamily="34" charset="0"/>
                <a:cs typeface="Calibri" panose="020F0502020204030204" pitchFamily="34" charset="0"/>
              </a:rPr>
              <a:t>force</a:t>
            </a:r>
            <a:r>
              <a:rPr lang="en-US" dirty="0">
                <a:effectLst/>
                <a:latin typeface="Calibri" panose="020F0502020204030204" pitchFamily="34" charset="0"/>
                <a:cs typeface="Calibri" panose="020F0502020204030204" pitchFamily="34" charset="0"/>
              </a:rPr>
              <a:t> the context to be correct based on the gold words)</a:t>
            </a:r>
          </a:p>
        </p:txBody>
      </p:sp>
    </p:spTree>
    <p:extLst>
      <p:ext uri="{BB962C8B-B14F-4D97-AF65-F5344CB8AC3E}">
        <p14:creationId xmlns:p14="http://schemas.microsoft.com/office/powerpoint/2010/main" val="1869520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930F5-36C4-FD02-D822-F062046AAEA5}"/>
              </a:ext>
            </a:extLst>
          </p:cNvPr>
          <p:cNvSpPr>
            <a:spLocks noGrp="1"/>
          </p:cNvSpPr>
          <p:nvPr>
            <p:ph type="title"/>
          </p:nvPr>
        </p:nvSpPr>
        <p:spPr/>
        <p:txBody>
          <a:bodyPr/>
          <a:lstStyle/>
          <a:p>
            <a:r>
              <a:rPr lang="en-US" dirty="0"/>
              <a:t>Weight tying</a:t>
            </a:r>
          </a:p>
        </p:txBody>
      </p:sp>
      <p:sp>
        <p:nvSpPr>
          <p:cNvPr id="3" name="Content Placeholder 2">
            <a:extLst>
              <a:ext uri="{FF2B5EF4-FFF2-40B4-BE49-F238E27FC236}">
                <a16:creationId xmlns:a16="http://schemas.microsoft.com/office/drawing/2014/main" id="{C2092513-C413-F91D-1092-49C7C7F78371}"/>
              </a:ext>
            </a:extLst>
          </p:cNvPr>
          <p:cNvSpPr>
            <a:spLocks noGrp="1"/>
          </p:cNvSpPr>
          <p:nvPr>
            <p:ph idx="1"/>
          </p:nvPr>
        </p:nvSpPr>
        <p:spPr>
          <a:xfrm>
            <a:off x="1097285" y="1600200"/>
            <a:ext cx="10637515" cy="4572000"/>
          </a:xfrm>
        </p:spPr>
        <p:txBody>
          <a:bodyPr>
            <a:normAutofit/>
          </a:bodyPr>
          <a:lstStyle/>
          <a:p>
            <a:r>
              <a:rPr lang="en-US" dirty="0">
                <a:effectLst/>
                <a:latin typeface="NimbusRomNo9L"/>
              </a:rPr>
              <a:t>The input embedding matrix </a:t>
            </a:r>
            <a:r>
              <a:rPr lang="en-US" dirty="0">
                <a:effectLst/>
                <a:latin typeface="CMSSBX10"/>
              </a:rPr>
              <a:t>E </a:t>
            </a:r>
            <a:r>
              <a:rPr lang="en-US" dirty="0">
                <a:effectLst/>
                <a:latin typeface="NimbusRomNo9L"/>
              </a:rPr>
              <a:t>and the final layer matrix </a:t>
            </a:r>
            <a:r>
              <a:rPr lang="en-US" dirty="0">
                <a:effectLst/>
                <a:latin typeface="CMSSBX10"/>
              </a:rPr>
              <a:t>V</a:t>
            </a:r>
            <a:r>
              <a:rPr lang="en-US" dirty="0">
                <a:effectLst/>
                <a:latin typeface="NimbusRomNo9L"/>
              </a:rPr>
              <a:t>, are similar</a:t>
            </a:r>
          </a:p>
          <a:p>
            <a:endParaRPr lang="en-US" dirty="0">
              <a:latin typeface="NimbusRomNo9L"/>
            </a:endParaRPr>
          </a:p>
          <a:p>
            <a:r>
              <a:rPr lang="en-US" dirty="0">
                <a:latin typeface="NimbusRomNo9L"/>
              </a:rPr>
              <a:t>Instead of having separate E and V, we just tie them together, using E</a:t>
            </a:r>
            <a:r>
              <a:rPr lang="en-US" baseline="30000" dirty="0">
                <a:latin typeface="NimbusRomNo9L"/>
              </a:rPr>
              <a:t>T </a:t>
            </a:r>
            <a:r>
              <a:rPr lang="en-US" dirty="0">
                <a:latin typeface="NimbusRomNo9L"/>
              </a:rPr>
              <a:t>instead of V:</a:t>
            </a:r>
            <a:br>
              <a:rPr lang="en-US" sz="3200" dirty="0">
                <a:latin typeface="NimbusRomNo9L"/>
              </a:rPr>
            </a:br>
            <a:endParaRPr lang="en-US" sz="4400"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E90A56C1-7109-E521-F6FF-A190D7A8A736}"/>
              </a:ext>
            </a:extLst>
          </p:cNvPr>
          <p:cNvPicPr>
            <a:picLocks noChangeAspect="1"/>
          </p:cNvPicPr>
          <p:nvPr/>
        </p:nvPicPr>
        <p:blipFill>
          <a:blip r:embed="rId2"/>
          <a:stretch>
            <a:fillRect/>
          </a:stretch>
        </p:blipFill>
        <p:spPr>
          <a:xfrm>
            <a:off x="3352800" y="4038600"/>
            <a:ext cx="4588510" cy="1947952"/>
          </a:xfrm>
          <a:prstGeom prst="rect">
            <a:avLst/>
          </a:prstGeom>
        </p:spPr>
      </p:pic>
    </p:spTree>
    <p:extLst>
      <p:ext uri="{BB962C8B-B14F-4D97-AF65-F5344CB8AC3E}">
        <p14:creationId xmlns:p14="http://schemas.microsoft.com/office/powerpoint/2010/main" val="2287773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BC1CF-9B92-CF5F-2205-04CE4894068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0D289AB7-3614-F0A0-421B-71D6B4CB382D}"/>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E5C84F69-158D-FF48-D94C-BE872DA5DB14}"/>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Many flavours RNNs</a:t>
            </a:r>
          </a:p>
        </p:txBody>
      </p:sp>
      <p:sp>
        <p:nvSpPr>
          <p:cNvPr id="3" name="Text Placeholder 2">
            <a:extLst>
              <a:ext uri="{FF2B5EF4-FFF2-40B4-BE49-F238E27FC236}">
                <a16:creationId xmlns:a16="http://schemas.microsoft.com/office/drawing/2014/main" id="{EE2E08D5-AA38-C293-7994-D9CE816A19D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7837989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9C98-C5FC-6231-1FD3-5691D6BCEE8F}"/>
              </a:ext>
            </a:extLst>
          </p:cNvPr>
          <p:cNvSpPr>
            <a:spLocks noGrp="1"/>
          </p:cNvSpPr>
          <p:nvPr>
            <p:ph type="title"/>
          </p:nvPr>
        </p:nvSpPr>
        <p:spPr/>
        <p:txBody>
          <a:bodyPr/>
          <a:lstStyle/>
          <a:p>
            <a:r>
              <a:rPr lang="en-US" dirty="0"/>
              <a:t>RNNs for </a:t>
            </a:r>
            <a:r>
              <a:rPr lang="en-US"/>
              <a:t>sequence labeling</a:t>
            </a:r>
          </a:p>
        </p:txBody>
      </p:sp>
      <p:sp>
        <p:nvSpPr>
          <p:cNvPr id="3" name="Content Placeholder 2">
            <a:extLst>
              <a:ext uri="{FF2B5EF4-FFF2-40B4-BE49-F238E27FC236}">
                <a16:creationId xmlns:a16="http://schemas.microsoft.com/office/drawing/2014/main" id="{697B2435-9EC5-6E83-540E-0F74211628E5}"/>
              </a:ext>
            </a:extLst>
          </p:cNvPr>
          <p:cNvSpPr>
            <a:spLocks noGrp="1"/>
          </p:cNvSpPr>
          <p:nvPr>
            <p:ph idx="1"/>
          </p:nvPr>
        </p:nvSpPr>
        <p:spPr/>
        <p:txBody>
          <a:bodyPr/>
          <a:lstStyle/>
          <a:p>
            <a:r>
              <a:rPr lang="en-US" dirty="0"/>
              <a:t>Assign a label to each element of a sequence</a:t>
            </a:r>
          </a:p>
          <a:p>
            <a:r>
              <a:rPr lang="en-US" dirty="0"/>
              <a:t>Part-of-speech tagging</a:t>
            </a:r>
          </a:p>
        </p:txBody>
      </p:sp>
      <p:pic>
        <p:nvPicPr>
          <p:cNvPr id="5" name="Picture 4">
            <a:extLst>
              <a:ext uri="{FF2B5EF4-FFF2-40B4-BE49-F238E27FC236}">
                <a16:creationId xmlns:a16="http://schemas.microsoft.com/office/drawing/2014/main" id="{00024096-9F46-55A1-1590-D18F864270CC}"/>
              </a:ext>
            </a:extLst>
          </p:cNvPr>
          <p:cNvPicPr>
            <a:picLocks noChangeAspect="1"/>
          </p:cNvPicPr>
          <p:nvPr/>
        </p:nvPicPr>
        <p:blipFill>
          <a:blip r:embed="rId2"/>
          <a:stretch>
            <a:fillRect/>
          </a:stretch>
        </p:blipFill>
        <p:spPr>
          <a:xfrm>
            <a:off x="2209800" y="2827415"/>
            <a:ext cx="7010400" cy="3578942"/>
          </a:xfrm>
          <a:prstGeom prst="rect">
            <a:avLst/>
          </a:prstGeom>
        </p:spPr>
      </p:pic>
    </p:spTree>
    <p:extLst>
      <p:ext uri="{BB962C8B-B14F-4D97-AF65-F5344CB8AC3E}">
        <p14:creationId xmlns:p14="http://schemas.microsoft.com/office/powerpoint/2010/main" val="1512948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8354-5E0D-A931-DA26-8F7BC3EF227F}"/>
              </a:ext>
            </a:extLst>
          </p:cNvPr>
          <p:cNvSpPr>
            <a:spLocks noGrp="1"/>
          </p:cNvSpPr>
          <p:nvPr>
            <p:ph type="title"/>
          </p:nvPr>
        </p:nvSpPr>
        <p:spPr/>
        <p:txBody>
          <a:bodyPr/>
          <a:lstStyle/>
          <a:p>
            <a:r>
              <a:rPr lang="en-US" dirty="0"/>
              <a:t>RNNs for sequence classification</a:t>
            </a:r>
          </a:p>
        </p:txBody>
      </p:sp>
      <p:sp>
        <p:nvSpPr>
          <p:cNvPr id="3" name="Content Placeholder 2">
            <a:extLst>
              <a:ext uri="{FF2B5EF4-FFF2-40B4-BE49-F238E27FC236}">
                <a16:creationId xmlns:a16="http://schemas.microsoft.com/office/drawing/2014/main" id="{3A0BC5F2-3D0D-3205-A4DD-B49E07FA6DA9}"/>
              </a:ext>
            </a:extLst>
          </p:cNvPr>
          <p:cNvSpPr>
            <a:spLocks noGrp="1"/>
          </p:cNvSpPr>
          <p:nvPr>
            <p:ph idx="1"/>
          </p:nvPr>
        </p:nvSpPr>
        <p:spPr/>
        <p:txBody>
          <a:bodyPr/>
          <a:lstStyle/>
          <a:p>
            <a:r>
              <a:rPr lang="en-US" dirty="0"/>
              <a:t>Text classification</a:t>
            </a:r>
          </a:p>
          <a:p>
            <a:endParaRPr lang="en-US" dirty="0"/>
          </a:p>
          <a:p>
            <a:endParaRPr lang="en-US" dirty="0"/>
          </a:p>
          <a:p>
            <a:endParaRPr lang="en-US" dirty="0"/>
          </a:p>
          <a:p>
            <a:endParaRPr lang="en-US" dirty="0"/>
          </a:p>
          <a:p>
            <a:endParaRPr lang="en-US" dirty="0"/>
          </a:p>
          <a:p>
            <a:endParaRPr lang="en-US" dirty="0"/>
          </a:p>
          <a:p>
            <a:r>
              <a:rPr lang="en-US" dirty="0"/>
              <a:t>Instead of taking the last state, could use some pooling function of all the output states, like </a:t>
            </a:r>
            <a:r>
              <a:rPr lang="en-US" b="1" dirty="0"/>
              <a:t>mean pooling</a:t>
            </a:r>
          </a:p>
        </p:txBody>
      </p:sp>
      <p:pic>
        <p:nvPicPr>
          <p:cNvPr id="5" name="Picture 4">
            <a:extLst>
              <a:ext uri="{FF2B5EF4-FFF2-40B4-BE49-F238E27FC236}">
                <a16:creationId xmlns:a16="http://schemas.microsoft.com/office/drawing/2014/main" id="{51DCA583-3D35-FD5D-61A1-44779AD3DD1E}"/>
              </a:ext>
            </a:extLst>
          </p:cNvPr>
          <p:cNvPicPr>
            <a:picLocks noChangeAspect="1"/>
          </p:cNvPicPr>
          <p:nvPr/>
        </p:nvPicPr>
        <p:blipFill>
          <a:blip r:embed="rId2"/>
          <a:stretch>
            <a:fillRect/>
          </a:stretch>
        </p:blipFill>
        <p:spPr>
          <a:xfrm>
            <a:off x="3314700" y="2286000"/>
            <a:ext cx="5562600" cy="2697286"/>
          </a:xfrm>
          <a:prstGeom prst="rect">
            <a:avLst/>
          </a:prstGeom>
        </p:spPr>
      </p:pic>
      <p:pic>
        <p:nvPicPr>
          <p:cNvPr id="6" name="Picture 5">
            <a:extLst>
              <a:ext uri="{FF2B5EF4-FFF2-40B4-BE49-F238E27FC236}">
                <a16:creationId xmlns:a16="http://schemas.microsoft.com/office/drawing/2014/main" id="{FF88E88D-2336-3E86-A9DC-4FB1BF764CE1}"/>
              </a:ext>
            </a:extLst>
          </p:cNvPr>
          <p:cNvPicPr>
            <a:picLocks noChangeAspect="1"/>
          </p:cNvPicPr>
          <p:nvPr/>
        </p:nvPicPr>
        <p:blipFill>
          <a:blip r:embed="rId3"/>
          <a:stretch>
            <a:fillRect/>
          </a:stretch>
        </p:blipFill>
        <p:spPr>
          <a:xfrm>
            <a:off x="7086600" y="5676378"/>
            <a:ext cx="2209800" cy="1029222"/>
          </a:xfrm>
          <a:prstGeom prst="rect">
            <a:avLst/>
          </a:prstGeom>
        </p:spPr>
      </p:pic>
    </p:spTree>
    <p:extLst>
      <p:ext uri="{BB962C8B-B14F-4D97-AF65-F5344CB8AC3E}">
        <p14:creationId xmlns:p14="http://schemas.microsoft.com/office/powerpoint/2010/main" val="1501756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0C6DB-6D1B-B7B1-DFC9-52953D4BD7C0}"/>
              </a:ext>
            </a:extLst>
          </p:cNvPr>
          <p:cNvSpPr>
            <a:spLocks noGrp="1"/>
          </p:cNvSpPr>
          <p:nvPr>
            <p:ph type="title"/>
          </p:nvPr>
        </p:nvSpPr>
        <p:spPr/>
        <p:txBody>
          <a:bodyPr/>
          <a:lstStyle/>
          <a:p>
            <a:r>
              <a:rPr lang="en-US" dirty="0"/>
              <a:t>Autoregressive generation</a:t>
            </a:r>
          </a:p>
        </p:txBody>
      </p:sp>
      <p:pic>
        <p:nvPicPr>
          <p:cNvPr id="5" name="Content Placeholder 4">
            <a:extLst>
              <a:ext uri="{FF2B5EF4-FFF2-40B4-BE49-F238E27FC236}">
                <a16:creationId xmlns:a16="http://schemas.microsoft.com/office/drawing/2014/main" id="{CAE5A1BE-2BF8-3F28-94FE-B2F481CEA4BA}"/>
              </a:ext>
            </a:extLst>
          </p:cNvPr>
          <p:cNvPicPr>
            <a:picLocks noGrp="1" noChangeAspect="1"/>
          </p:cNvPicPr>
          <p:nvPr>
            <p:ph idx="1"/>
          </p:nvPr>
        </p:nvPicPr>
        <p:blipFill>
          <a:blip r:embed="rId2"/>
          <a:stretch>
            <a:fillRect/>
          </a:stretch>
        </p:blipFill>
        <p:spPr>
          <a:xfrm>
            <a:off x="2582863" y="1816100"/>
            <a:ext cx="7086600" cy="4140200"/>
          </a:xfrm>
        </p:spPr>
      </p:pic>
    </p:spTree>
    <p:extLst>
      <p:ext uri="{BB962C8B-B14F-4D97-AF65-F5344CB8AC3E}">
        <p14:creationId xmlns:p14="http://schemas.microsoft.com/office/powerpoint/2010/main" val="3974516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85914-C0E0-0B0A-6A8C-2CB3947D124E}"/>
              </a:ext>
            </a:extLst>
          </p:cNvPr>
          <p:cNvSpPr>
            <a:spLocks noGrp="1"/>
          </p:cNvSpPr>
          <p:nvPr>
            <p:ph type="title"/>
          </p:nvPr>
        </p:nvSpPr>
        <p:spPr/>
        <p:txBody>
          <a:bodyPr/>
          <a:lstStyle/>
          <a:p>
            <a:r>
              <a:rPr lang="en-US" dirty="0"/>
              <a:t>Stacked RNNs</a:t>
            </a:r>
          </a:p>
        </p:txBody>
      </p:sp>
      <p:pic>
        <p:nvPicPr>
          <p:cNvPr id="5" name="Content Placeholder 4">
            <a:extLst>
              <a:ext uri="{FF2B5EF4-FFF2-40B4-BE49-F238E27FC236}">
                <a16:creationId xmlns:a16="http://schemas.microsoft.com/office/drawing/2014/main" id="{A49BDA3E-7EAC-37C6-9377-CCCE57FB3903}"/>
              </a:ext>
            </a:extLst>
          </p:cNvPr>
          <p:cNvPicPr>
            <a:picLocks noGrp="1" noChangeAspect="1"/>
          </p:cNvPicPr>
          <p:nvPr>
            <p:ph idx="1"/>
          </p:nvPr>
        </p:nvPicPr>
        <p:blipFill>
          <a:blip r:embed="rId2"/>
          <a:stretch>
            <a:fillRect/>
          </a:stretch>
        </p:blipFill>
        <p:spPr>
          <a:xfrm>
            <a:off x="1436136" y="1600200"/>
            <a:ext cx="9380054" cy="4572000"/>
          </a:xfrm>
        </p:spPr>
      </p:pic>
    </p:spTree>
    <p:extLst>
      <p:ext uri="{BB962C8B-B14F-4D97-AF65-F5344CB8AC3E}">
        <p14:creationId xmlns:p14="http://schemas.microsoft.com/office/powerpoint/2010/main" val="3708801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D0791-FD83-4ECD-3EE3-84E472478DC5}"/>
              </a:ext>
            </a:extLst>
          </p:cNvPr>
          <p:cNvSpPr>
            <a:spLocks noGrp="1"/>
          </p:cNvSpPr>
          <p:nvPr>
            <p:ph type="title"/>
          </p:nvPr>
        </p:nvSpPr>
        <p:spPr/>
        <p:txBody>
          <a:bodyPr/>
          <a:lstStyle/>
          <a:p>
            <a:r>
              <a:rPr lang="en-US" dirty="0"/>
              <a:t>Simple Recurrent Nets</a:t>
            </a:r>
          </a:p>
        </p:txBody>
      </p:sp>
      <p:sp>
        <p:nvSpPr>
          <p:cNvPr id="4" name="Rounded Rectangle 3">
            <a:extLst>
              <a:ext uri="{FF2B5EF4-FFF2-40B4-BE49-F238E27FC236}">
                <a16:creationId xmlns:a16="http://schemas.microsoft.com/office/drawing/2014/main" id="{F784E2E7-C6D1-376C-5285-7F664AAECF17}"/>
              </a:ext>
            </a:extLst>
          </p:cNvPr>
          <p:cNvSpPr/>
          <p:nvPr/>
        </p:nvSpPr>
        <p:spPr>
          <a:xfrm>
            <a:off x="4343400" y="3971234"/>
            <a:ext cx="33528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000" baseline="-25000" dirty="0"/>
          </a:p>
        </p:txBody>
      </p:sp>
      <p:sp>
        <p:nvSpPr>
          <p:cNvPr id="5" name="Rounded Rectangle 4">
            <a:extLst>
              <a:ext uri="{FF2B5EF4-FFF2-40B4-BE49-F238E27FC236}">
                <a16:creationId xmlns:a16="http://schemas.microsoft.com/office/drawing/2014/main" id="{644E51E1-3A46-EB67-30A0-767F3260B54B}"/>
              </a:ext>
            </a:extLst>
          </p:cNvPr>
          <p:cNvSpPr/>
          <p:nvPr/>
        </p:nvSpPr>
        <p:spPr>
          <a:xfrm>
            <a:off x="4343400" y="1851437"/>
            <a:ext cx="33528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3BD52BD4-76AF-2A44-6EAB-68C43E485049}"/>
              </a:ext>
            </a:extLst>
          </p:cNvPr>
          <p:cNvSpPr/>
          <p:nvPr/>
        </p:nvSpPr>
        <p:spPr>
          <a:xfrm>
            <a:off x="5524500" y="2872960"/>
            <a:ext cx="9906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DD689B3-9B41-FB7B-E734-599F95DA3AF2}"/>
              </a:ext>
            </a:extLst>
          </p:cNvPr>
          <p:cNvSpPr txBox="1"/>
          <p:nvPr/>
        </p:nvSpPr>
        <p:spPr>
          <a:xfrm>
            <a:off x="5751938" y="3932583"/>
            <a:ext cx="535724" cy="707886"/>
          </a:xfrm>
          <a:prstGeom prst="rect">
            <a:avLst/>
          </a:prstGeom>
          <a:noFill/>
        </p:spPr>
        <p:txBody>
          <a:bodyPr wrap="none" rtlCol="0">
            <a:spAutoFit/>
          </a:bodyPr>
          <a:lstStyle/>
          <a:p>
            <a:r>
              <a:rPr lang="en-US" sz="4000" dirty="0" err="1">
                <a:latin typeface="Helvetica" pitchFamily="2" charset="0"/>
              </a:rPr>
              <a:t>x</a:t>
            </a:r>
            <a:r>
              <a:rPr lang="en-US" sz="4000" baseline="-25000" dirty="0" err="1">
                <a:latin typeface="Helvetica" pitchFamily="2" charset="0"/>
              </a:rPr>
              <a:t>t</a:t>
            </a:r>
            <a:endParaRPr lang="en-US" sz="4000" baseline="-25000" dirty="0">
              <a:latin typeface="Helvetica" pitchFamily="2" charset="0"/>
            </a:endParaRPr>
          </a:p>
        </p:txBody>
      </p:sp>
      <p:sp>
        <p:nvSpPr>
          <p:cNvPr id="8" name="TextBox 7">
            <a:extLst>
              <a:ext uri="{FF2B5EF4-FFF2-40B4-BE49-F238E27FC236}">
                <a16:creationId xmlns:a16="http://schemas.microsoft.com/office/drawing/2014/main" id="{F4EC2630-AC94-18AB-8801-79299BAED54A}"/>
              </a:ext>
            </a:extLst>
          </p:cNvPr>
          <p:cNvSpPr txBox="1"/>
          <p:nvPr/>
        </p:nvSpPr>
        <p:spPr>
          <a:xfrm>
            <a:off x="5751938" y="1752600"/>
            <a:ext cx="535724" cy="707886"/>
          </a:xfrm>
          <a:prstGeom prst="rect">
            <a:avLst/>
          </a:prstGeom>
          <a:noFill/>
        </p:spPr>
        <p:txBody>
          <a:bodyPr wrap="none" rtlCol="0">
            <a:spAutoFit/>
          </a:bodyPr>
          <a:lstStyle/>
          <a:p>
            <a:r>
              <a:rPr lang="en-US" sz="4000" dirty="0" err="1">
                <a:latin typeface="Helvetica" pitchFamily="2" charset="0"/>
              </a:rPr>
              <a:t>y</a:t>
            </a:r>
            <a:r>
              <a:rPr lang="en-US" sz="4000" baseline="-25000" dirty="0" err="1">
                <a:latin typeface="Helvetica" pitchFamily="2" charset="0"/>
              </a:rPr>
              <a:t>t</a:t>
            </a:r>
            <a:endParaRPr lang="en-US" sz="4000" baseline="-25000" dirty="0">
              <a:latin typeface="Helvetica" pitchFamily="2" charset="0"/>
            </a:endParaRPr>
          </a:p>
        </p:txBody>
      </p:sp>
      <p:sp>
        <p:nvSpPr>
          <p:cNvPr id="9" name="TextBox 8">
            <a:extLst>
              <a:ext uri="{FF2B5EF4-FFF2-40B4-BE49-F238E27FC236}">
                <a16:creationId xmlns:a16="http://schemas.microsoft.com/office/drawing/2014/main" id="{D4A940DB-345D-2826-DA9C-1CDEB03971B5}"/>
              </a:ext>
            </a:extLst>
          </p:cNvPr>
          <p:cNvSpPr txBox="1"/>
          <p:nvPr/>
        </p:nvSpPr>
        <p:spPr>
          <a:xfrm>
            <a:off x="5737511" y="2827683"/>
            <a:ext cx="564578" cy="707886"/>
          </a:xfrm>
          <a:prstGeom prst="rect">
            <a:avLst/>
          </a:prstGeom>
          <a:noFill/>
        </p:spPr>
        <p:txBody>
          <a:bodyPr wrap="none" rtlCol="0">
            <a:spAutoFit/>
          </a:bodyPr>
          <a:lstStyle/>
          <a:p>
            <a:r>
              <a:rPr lang="en-US" sz="4000" dirty="0" err="1">
                <a:latin typeface="Helvetica" pitchFamily="2" charset="0"/>
              </a:rPr>
              <a:t>h</a:t>
            </a:r>
            <a:r>
              <a:rPr lang="en-US" sz="4000" baseline="-25000" dirty="0" err="1">
                <a:latin typeface="Helvetica" pitchFamily="2" charset="0"/>
              </a:rPr>
              <a:t>t</a:t>
            </a:r>
            <a:endParaRPr lang="en-US" sz="4000" baseline="-25000" dirty="0">
              <a:latin typeface="Helvetica" pitchFamily="2" charset="0"/>
            </a:endParaRPr>
          </a:p>
        </p:txBody>
      </p:sp>
      <p:cxnSp>
        <p:nvCxnSpPr>
          <p:cNvPr id="11" name="Straight Arrow Connector 10">
            <a:extLst>
              <a:ext uri="{FF2B5EF4-FFF2-40B4-BE49-F238E27FC236}">
                <a16:creationId xmlns:a16="http://schemas.microsoft.com/office/drawing/2014/main" id="{EF5EA529-049D-2771-DE14-807227429AC6}"/>
              </a:ext>
            </a:extLst>
          </p:cNvPr>
          <p:cNvCxnSpPr>
            <a:cxnSpLocks/>
          </p:cNvCxnSpPr>
          <p:nvPr/>
        </p:nvCxnSpPr>
        <p:spPr>
          <a:xfrm flipV="1">
            <a:off x="6019800" y="3558760"/>
            <a:ext cx="0" cy="4124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4" name="Content Placeholder 13">
            <a:extLst>
              <a:ext uri="{FF2B5EF4-FFF2-40B4-BE49-F238E27FC236}">
                <a16:creationId xmlns:a16="http://schemas.microsoft.com/office/drawing/2014/main" id="{163E194C-590C-1230-2335-CBB8E3C3B8C1}"/>
              </a:ext>
            </a:extLst>
          </p:cNvPr>
          <p:cNvSpPr txBox="1">
            <a:spLocks noGrp="1"/>
          </p:cNvSpPr>
          <p:nvPr>
            <p:ph idx="1"/>
          </p:nvPr>
        </p:nvSpPr>
        <p:spPr>
          <a:xfrm>
            <a:off x="1097280" y="5081104"/>
            <a:ext cx="9840066" cy="1341393"/>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hidden layer has a recurrence as part of its input</a:t>
            </a:r>
          </a:p>
          <a:p>
            <a:r>
              <a:rPr lang="en-US" sz="3600" dirty="0">
                <a:latin typeface="Calibri" panose="020F0502020204030204" pitchFamily="34" charset="0"/>
                <a:cs typeface="Calibri" panose="020F0502020204030204" pitchFamily="34" charset="0"/>
              </a:rPr>
              <a:t>The activation value </a:t>
            </a:r>
            <a:r>
              <a:rPr lang="en-US" sz="3600" dirty="0" err="1">
                <a:latin typeface="Calibri" panose="020F0502020204030204" pitchFamily="34" charset="0"/>
                <a:cs typeface="Calibri" panose="020F0502020204030204" pitchFamily="34" charset="0"/>
              </a:rPr>
              <a:t>h</a:t>
            </a:r>
            <a:r>
              <a:rPr lang="en-US" sz="4400" baseline="-25000" dirty="0" err="1">
                <a:latin typeface="Calibri" panose="020F0502020204030204" pitchFamily="34" charset="0"/>
                <a:cs typeface="Calibri" panose="020F0502020204030204" pitchFamily="34" charset="0"/>
              </a:rPr>
              <a:t>t</a:t>
            </a:r>
            <a:r>
              <a:rPr lang="en-US" sz="3600" dirty="0">
                <a:latin typeface="Calibri" panose="020F0502020204030204" pitchFamily="34" charset="0"/>
                <a:cs typeface="Calibri" panose="020F0502020204030204" pitchFamily="34" charset="0"/>
              </a:rPr>
              <a:t> depends on </a:t>
            </a:r>
            <a:r>
              <a:rPr lang="en-US" sz="3600" dirty="0" err="1">
                <a:latin typeface="Calibri" panose="020F0502020204030204" pitchFamily="34" charset="0"/>
                <a:cs typeface="Calibri" panose="020F0502020204030204" pitchFamily="34" charset="0"/>
              </a:rPr>
              <a:t>x</a:t>
            </a:r>
            <a:r>
              <a:rPr lang="en-US" sz="4400" baseline="-25000" dirty="0" err="1">
                <a:latin typeface="Calibri" panose="020F0502020204030204" pitchFamily="34" charset="0"/>
                <a:cs typeface="Calibri" panose="020F0502020204030204" pitchFamily="34" charset="0"/>
              </a:rPr>
              <a:t>t</a:t>
            </a:r>
            <a:r>
              <a:rPr lang="en-US" sz="3600" dirty="0">
                <a:latin typeface="Calibri" panose="020F0502020204030204" pitchFamily="34" charset="0"/>
                <a:cs typeface="Calibri" panose="020F0502020204030204" pitchFamily="34" charset="0"/>
              </a:rPr>
              <a:t> but also h</a:t>
            </a:r>
            <a:r>
              <a:rPr lang="en-US" sz="4400" baseline="-25000" dirty="0">
                <a:latin typeface="Calibri" panose="020F0502020204030204" pitchFamily="34" charset="0"/>
                <a:cs typeface="Calibri" panose="020F0502020204030204" pitchFamily="34" charset="0"/>
              </a:rPr>
              <a:t>t-1</a:t>
            </a:r>
            <a:endParaRPr lang="en-US" sz="3600" dirty="0">
              <a:latin typeface="Calibri" panose="020F0502020204030204" pitchFamily="34" charset="0"/>
              <a:cs typeface="Calibri" panose="020F0502020204030204" pitchFamily="34" charset="0"/>
            </a:endParaRPr>
          </a:p>
        </p:txBody>
      </p:sp>
      <p:cxnSp>
        <p:nvCxnSpPr>
          <p:cNvPr id="15" name="Straight Arrow Connector 14">
            <a:extLst>
              <a:ext uri="{FF2B5EF4-FFF2-40B4-BE49-F238E27FC236}">
                <a16:creationId xmlns:a16="http://schemas.microsoft.com/office/drawing/2014/main" id="{E30D1E47-8C66-2392-73C8-90CFD8CD414E}"/>
              </a:ext>
            </a:extLst>
          </p:cNvPr>
          <p:cNvCxnSpPr>
            <a:cxnSpLocks/>
          </p:cNvCxnSpPr>
          <p:nvPr/>
        </p:nvCxnSpPr>
        <p:spPr>
          <a:xfrm flipH="1" flipV="1">
            <a:off x="6012587" y="2537237"/>
            <a:ext cx="14427" cy="36719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9" name="Freeform 18">
            <a:extLst>
              <a:ext uri="{FF2B5EF4-FFF2-40B4-BE49-F238E27FC236}">
                <a16:creationId xmlns:a16="http://schemas.microsoft.com/office/drawing/2014/main" id="{618DEC7D-D78D-D5DD-1BD6-9003D6F0F054}"/>
              </a:ext>
            </a:extLst>
          </p:cNvPr>
          <p:cNvSpPr/>
          <p:nvPr/>
        </p:nvSpPr>
        <p:spPr>
          <a:xfrm>
            <a:off x="5074252" y="2653548"/>
            <a:ext cx="682784" cy="1157941"/>
          </a:xfrm>
          <a:custGeom>
            <a:avLst/>
            <a:gdLst>
              <a:gd name="connsiteX0" fmla="*/ 785835 w 796142"/>
              <a:gd name="connsiteY0" fmla="*/ 287013 h 1210418"/>
              <a:gd name="connsiteX1" fmla="*/ 693070 w 796142"/>
              <a:gd name="connsiteY1" fmla="*/ 48473 h 1210418"/>
              <a:gd name="connsiteX2" fmla="*/ 43713 w 796142"/>
              <a:gd name="connsiteY2" fmla="*/ 101482 h 1210418"/>
              <a:gd name="connsiteX3" fmla="*/ 123226 w 796142"/>
              <a:gd name="connsiteY3" fmla="*/ 1055639 h 1210418"/>
              <a:gd name="connsiteX4" fmla="*/ 640061 w 796142"/>
              <a:gd name="connsiteY4" fmla="*/ 1201413 h 1210418"/>
              <a:gd name="connsiteX5" fmla="*/ 746079 w 796142"/>
              <a:gd name="connsiteY5" fmla="*/ 976126 h 1210418"/>
              <a:gd name="connsiteX0" fmla="*/ 737629 w 745664"/>
              <a:gd name="connsiteY0" fmla="*/ 240313 h 1160322"/>
              <a:gd name="connsiteX1" fmla="*/ 644864 w 745664"/>
              <a:gd name="connsiteY1" fmla="*/ 1773 h 1160322"/>
              <a:gd name="connsiteX2" fmla="*/ 63232 w 745664"/>
              <a:gd name="connsiteY2" fmla="*/ 183809 h 1160322"/>
              <a:gd name="connsiteX3" fmla="*/ 75020 w 745664"/>
              <a:gd name="connsiteY3" fmla="*/ 1008939 h 1160322"/>
              <a:gd name="connsiteX4" fmla="*/ 591855 w 745664"/>
              <a:gd name="connsiteY4" fmla="*/ 1154713 h 1160322"/>
              <a:gd name="connsiteX5" fmla="*/ 697873 w 745664"/>
              <a:gd name="connsiteY5" fmla="*/ 929426 h 1160322"/>
              <a:gd name="connsiteX0" fmla="*/ 744792 w 752827"/>
              <a:gd name="connsiteY0" fmla="*/ 240860 h 1183864"/>
              <a:gd name="connsiteX1" fmla="*/ 652027 w 752827"/>
              <a:gd name="connsiteY1" fmla="*/ 2320 h 1183864"/>
              <a:gd name="connsiteX2" fmla="*/ 70395 w 752827"/>
              <a:gd name="connsiteY2" fmla="*/ 184356 h 1183864"/>
              <a:gd name="connsiteX3" fmla="*/ 68638 w 752827"/>
              <a:gd name="connsiteY3" fmla="*/ 1081168 h 1183864"/>
              <a:gd name="connsiteX4" fmla="*/ 599018 w 752827"/>
              <a:gd name="connsiteY4" fmla="*/ 1155260 h 1183864"/>
              <a:gd name="connsiteX5" fmla="*/ 705036 w 752827"/>
              <a:gd name="connsiteY5" fmla="*/ 929973 h 1183864"/>
              <a:gd name="connsiteX0" fmla="*/ 745628 w 753663"/>
              <a:gd name="connsiteY0" fmla="*/ 240860 h 1259737"/>
              <a:gd name="connsiteX1" fmla="*/ 652863 w 753663"/>
              <a:gd name="connsiteY1" fmla="*/ 2320 h 1259737"/>
              <a:gd name="connsiteX2" fmla="*/ 71231 w 753663"/>
              <a:gd name="connsiteY2" fmla="*/ 184356 h 1259737"/>
              <a:gd name="connsiteX3" fmla="*/ 69474 w 753663"/>
              <a:gd name="connsiteY3" fmla="*/ 1081168 h 1259737"/>
              <a:gd name="connsiteX4" fmla="*/ 613400 w 753663"/>
              <a:gd name="connsiteY4" fmla="*/ 1255614 h 1259737"/>
              <a:gd name="connsiteX5" fmla="*/ 705872 w 753663"/>
              <a:gd name="connsiteY5" fmla="*/ 929973 h 1259737"/>
              <a:gd name="connsiteX0" fmla="*/ 731983 w 732737"/>
              <a:gd name="connsiteY0" fmla="*/ 227427 h 1246304"/>
              <a:gd name="connsiteX1" fmla="*/ 408954 w 732737"/>
              <a:gd name="connsiteY1" fmla="*/ 3225 h 1246304"/>
              <a:gd name="connsiteX2" fmla="*/ 57586 w 732737"/>
              <a:gd name="connsiteY2" fmla="*/ 170923 h 1246304"/>
              <a:gd name="connsiteX3" fmla="*/ 55829 w 732737"/>
              <a:gd name="connsiteY3" fmla="*/ 1067735 h 1246304"/>
              <a:gd name="connsiteX4" fmla="*/ 599755 w 732737"/>
              <a:gd name="connsiteY4" fmla="*/ 1242181 h 1246304"/>
              <a:gd name="connsiteX5" fmla="*/ 692227 w 732737"/>
              <a:gd name="connsiteY5" fmla="*/ 916540 h 1246304"/>
              <a:gd name="connsiteX0" fmla="*/ 731983 w 732737"/>
              <a:gd name="connsiteY0" fmla="*/ 166918 h 1243141"/>
              <a:gd name="connsiteX1" fmla="*/ 408954 w 732737"/>
              <a:gd name="connsiteY1" fmla="*/ 62 h 1243141"/>
              <a:gd name="connsiteX2" fmla="*/ 57586 w 732737"/>
              <a:gd name="connsiteY2" fmla="*/ 167760 h 1243141"/>
              <a:gd name="connsiteX3" fmla="*/ 55829 w 732737"/>
              <a:gd name="connsiteY3" fmla="*/ 1064572 h 1243141"/>
              <a:gd name="connsiteX4" fmla="*/ 599755 w 732737"/>
              <a:gd name="connsiteY4" fmla="*/ 1239018 h 1243141"/>
              <a:gd name="connsiteX5" fmla="*/ 692227 w 732737"/>
              <a:gd name="connsiteY5" fmla="*/ 913377 h 1243141"/>
              <a:gd name="connsiteX0" fmla="*/ 739513 w 757783"/>
              <a:gd name="connsiteY0" fmla="*/ 166918 h 1243141"/>
              <a:gd name="connsiteX1" fmla="*/ 416484 w 757783"/>
              <a:gd name="connsiteY1" fmla="*/ 62 h 1243141"/>
              <a:gd name="connsiteX2" fmla="*/ 65116 w 757783"/>
              <a:gd name="connsiteY2" fmla="*/ 167760 h 1243141"/>
              <a:gd name="connsiteX3" fmla="*/ 63359 w 757783"/>
              <a:gd name="connsiteY3" fmla="*/ 1064572 h 1243141"/>
              <a:gd name="connsiteX4" fmla="*/ 715645 w 757783"/>
              <a:gd name="connsiteY4" fmla="*/ 1239018 h 1243141"/>
              <a:gd name="connsiteX5" fmla="*/ 699757 w 757783"/>
              <a:gd name="connsiteY5" fmla="*/ 913377 h 1243141"/>
              <a:gd name="connsiteX0" fmla="*/ 693775 w 712046"/>
              <a:gd name="connsiteY0" fmla="*/ 168012 h 1275129"/>
              <a:gd name="connsiteX1" fmla="*/ 370746 w 712046"/>
              <a:gd name="connsiteY1" fmla="*/ 1156 h 1275129"/>
              <a:gd name="connsiteX2" fmla="*/ 19378 w 712046"/>
              <a:gd name="connsiteY2" fmla="*/ 168854 h 1275129"/>
              <a:gd name="connsiteX3" fmla="*/ 112436 w 712046"/>
              <a:gd name="connsiteY3" fmla="*/ 1166021 h 1275129"/>
              <a:gd name="connsiteX4" fmla="*/ 669907 w 712046"/>
              <a:gd name="connsiteY4" fmla="*/ 1240112 h 1275129"/>
              <a:gd name="connsiteX5" fmla="*/ 654019 w 712046"/>
              <a:gd name="connsiteY5" fmla="*/ 914471 h 1275129"/>
              <a:gd name="connsiteX0" fmla="*/ 689181 w 689935"/>
              <a:gd name="connsiteY0" fmla="*/ 168012 h 1230072"/>
              <a:gd name="connsiteX1" fmla="*/ 366152 w 689935"/>
              <a:gd name="connsiteY1" fmla="*/ 1156 h 1230072"/>
              <a:gd name="connsiteX2" fmla="*/ 14784 w 689935"/>
              <a:gd name="connsiteY2" fmla="*/ 168854 h 1230072"/>
              <a:gd name="connsiteX3" fmla="*/ 107842 w 689935"/>
              <a:gd name="connsiteY3" fmla="*/ 1166021 h 1230072"/>
              <a:gd name="connsiteX4" fmla="*/ 489229 w 689935"/>
              <a:gd name="connsiteY4" fmla="*/ 1125420 h 1230072"/>
              <a:gd name="connsiteX5" fmla="*/ 649425 w 689935"/>
              <a:gd name="connsiteY5" fmla="*/ 914471 h 1230072"/>
              <a:gd name="connsiteX0" fmla="*/ 700626 w 701380"/>
              <a:gd name="connsiteY0" fmla="*/ 166874 h 1151993"/>
              <a:gd name="connsiteX1" fmla="*/ 377597 w 701380"/>
              <a:gd name="connsiteY1" fmla="*/ 18 h 1151993"/>
              <a:gd name="connsiteX2" fmla="*/ 26229 w 701380"/>
              <a:gd name="connsiteY2" fmla="*/ 167716 h 1151993"/>
              <a:gd name="connsiteX3" fmla="*/ 78653 w 701380"/>
              <a:gd name="connsiteY3" fmla="*/ 1050191 h 1151993"/>
              <a:gd name="connsiteX4" fmla="*/ 500674 w 701380"/>
              <a:gd name="connsiteY4" fmla="*/ 1124282 h 1151993"/>
              <a:gd name="connsiteX5" fmla="*/ 660870 w 701380"/>
              <a:gd name="connsiteY5" fmla="*/ 913333 h 1151993"/>
              <a:gd name="connsiteX0" fmla="*/ 690813 w 691560"/>
              <a:gd name="connsiteY0" fmla="*/ 168597 h 1148500"/>
              <a:gd name="connsiteX1" fmla="*/ 367784 w 691560"/>
              <a:gd name="connsiteY1" fmla="*/ 1741 h 1148500"/>
              <a:gd name="connsiteX2" fmla="*/ 29962 w 691560"/>
              <a:gd name="connsiteY2" fmla="*/ 255457 h 1148500"/>
              <a:gd name="connsiteX3" fmla="*/ 68840 w 691560"/>
              <a:gd name="connsiteY3" fmla="*/ 1051914 h 1148500"/>
              <a:gd name="connsiteX4" fmla="*/ 490861 w 691560"/>
              <a:gd name="connsiteY4" fmla="*/ 1126005 h 1148500"/>
              <a:gd name="connsiteX5" fmla="*/ 651057 w 691560"/>
              <a:gd name="connsiteY5" fmla="*/ 915056 h 1148500"/>
              <a:gd name="connsiteX0" fmla="*/ 690813 w 691560"/>
              <a:gd name="connsiteY0" fmla="*/ 253774 h 1233677"/>
              <a:gd name="connsiteX1" fmla="*/ 367784 w 691560"/>
              <a:gd name="connsiteY1" fmla="*/ 899 h 1233677"/>
              <a:gd name="connsiteX2" fmla="*/ 29962 w 691560"/>
              <a:gd name="connsiteY2" fmla="*/ 340634 h 1233677"/>
              <a:gd name="connsiteX3" fmla="*/ 68840 w 691560"/>
              <a:gd name="connsiteY3" fmla="*/ 1137091 h 1233677"/>
              <a:gd name="connsiteX4" fmla="*/ 490861 w 691560"/>
              <a:gd name="connsiteY4" fmla="*/ 1211182 h 1233677"/>
              <a:gd name="connsiteX5" fmla="*/ 651057 w 691560"/>
              <a:gd name="connsiteY5" fmla="*/ 1000233 h 1233677"/>
              <a:gd name="connsiteX0" fmla="*/ 697121 w 697868"/>
              <a:gd name="connsiteY0" fmla="*/ 253774 h 1252679"/>
              <a:gd name="connsiteX1" fmla="*/ 374092 w 697868"/>
              <a:gd name="connsiteY1" fmla="*/ 899 h 1252679"/>
              <a:gd name="connsiteX2" fmla="*/ 36270 w 697868"/>
              <a:gd name="connsiteY2" fmla="*/ 340634 h 1252679"/>
              <a:gd name="connsiteX3" fmla="*/ 75148 w 697868"/>
              <a:gd name="connsiteY3" fmla="*/ 1137091 h 1252679"/>
              <a:gd name="connsiteX4" fmla="*/ 619074 w 697868"/>
              <a:gd name="connsiteY4" fmla="*/ 1239855 h 1252679"/>
              <a:gd name="connsiteX5" fmla="*/ 657365 w 697868"/>
              <a:gd name="connsiteY5" fmla="*/ 1000233 h 125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868" h="1252679">
                <a:moveTo>
                  <a:pt x="697121" y="253774"/>
                </a:moveTo>
                <a:cubicBezTo>
                  <a:pt x="712582" y="149965"/>
                  <a:pt x="484234" y="-13578"/>
                  <a:pt x="374092" y="899"/>
                </a:cubicBezTo>
                <a:cubicBezTo>
                  <a:pt x="263950" y="15376"/>
                  <a:pt x="86094" y="151269"/>
                  <a:pt x="36270" y="340634"/>
                </a:cubicBezTo>
                <a:cubicBezTo>
                  <a:pt x="-13554" y="529999"/>
                  <a:pt x="-21986" y="987221"/>
                  <a:pt x="75148" y="1137091"/>
                </a:cubicBezTo>
                <a:cubicBezTo>
                  <a:pt x="172282" y="1286961"/>
                  <a:pt x="515265" y="1253107"/>
                  <a:pt x="619074" y="1239855"/>
                </a:cubicBezTo>
                <a:cubicBezTo>
                  <a:pt x="722883" y="1226603"/>
                  <a:pt x="656260" y="1106250"/>
                  <a:pt x="657365" y="1000233"/>
                </a:cubicBezTo>
              </a:path>
            </a:pathLst>
          </a:custGeom>
          <a:noFill/>
          <a:ln w="38100">
            <a:solidFill>
              <a:schemeClr val="tx1"/>
            </a:solidFill>
            <a:prstDash val="sysDot"/>
            <a:headEnd type="none" w="med" len="med"/>
            <a:tailEnd type="arrow"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3500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9A24D-D781-267A-4796-07E9C45665FE}"/>
              </a:ext>
            </a:extLst>
          </p:cNvPr>
          <p:cNvSpPr>
            <a:spLocks noGrp="1"/>
          </p:cNvSpPr>
          <p:nvPr>
            <p:ph type="title"/>
          </p:nvPr>
        </p:nvSpPr>
        <p:spPr/>
        <p:txBody>
          <a:bodyPr/>
          <a:lstStyle/>
          <a:p>
            <a:r>
              <a:rPr lang="en-US" dirty="0"/>
              <a:t>Bidirectional RNNs</a:t>
            </a:r>
          </a:p>
        </p:txBody>
      </p:sp>
      <p:pic>
        <p:nvPicPr>
          <p:cNvPr id="8" name="Content Placeholder 7">
            <a:extLst>
              <a:ext uri="{FF2B5EF4-FFF2-40B4-BE49-F238E27FC236}">
                <a16:creationId xmlns:a16="http://schemas.microsoft.com/office/drawing/2014/main" id="{AC8950DF-D723-CA1A-130C-5A60EE1DA44E}"/>
              </a:ext>
            </a:extLst>
          </p:cNvPr>
          <p:cNvPicPr>
            <a:picLocks noGrp="1" noChangeAspect="1"/>
          </p:cNvPicPr>
          <p:nvPr>
            <p:ph idx="1"/>
          </p:nvPr>
        </p:nvPicPr>
        <p:blipFill>
          <a:blip r:embed="rId2"/>
          <a:stretch>
            <a:fillRect/>
          </a:stretch>
        </p:blipFill>
        <p:spPr>
          <a:xfrm>
            <a:off x="5791200" y="1764062"/>
            <a:ext cx="6194285" cy="3329876"/>
          </a:xfrm>
        </p:spPr>
      </p:pic>
      <p:pic>
        <p:nvPicPr>
          <p:cNvPr id="4" name="Picture 3">
            <a:extLst>
              <a:ext uri="{FF2B5EF4-FFF2-40B4-BE49-F238E27FC236}">
                <a16:creationId xmlns:a16="http://schemas.microsoft.com/office/drawing/2014/main" id="{C80217B5-E524-0DF1-5484-FFE07FE69A23}"/>
              </a:ext>
            </a:extLst>
          </p:cNvPr>
          <p:cNvPicPr>
            <a:picLocks noChangeAspect="1"/>
          </p:cNvPicPr>
          <p:nvPr/>
        </p:nvPicPr>
        <p:blipFill>
          <a:blip r:embed="rId3"/>
          <a:stretch>
            <a:fillRect/>
          </a:stretch>
        </p:blipFill>
        <p:spPr>
          <a:xfrm>
            <a:off x="1097280" y="2131868"/>
            <a:ext cx="3648943" cy="594014"/>
          </a:xfrm>
          <a:prstGeom prst="rect">
            <a:avLst/>
          </a:prstGeom>
        </p:spPr>
      </p:pic>
      <p:pic>
        <p:nvPicPr>
          <p:cNvPr id="5" name="Picture 4">
            <a:extLst>
              <a:ext uri="{FF2B5EF4-FFF2-40B4-BE49-F238E27FC236}">
                <a16:creationId xmlns:a16="http://schemas.microsoft.com/office/drawing/2014/main" id="{4AA11D90-0E03-BC99-E317-C619D0B6B9D7}"/>
              </a:ext>
            </a:extLst>
          </p:cNvPr>
          <p:cNvPicPr>
            <a:picLocks noChangeAspect="1"/>
          </p:cNvPicPr>
          <p:nvPr/>
        </p:nvPicPr>
        <p:blipFill>
          <a:blip r:embed="rId4"/>
          <a:stretch>
            <a:fillRect/>
          </a:stretch>
        </p:blipFill>
        <p:spPr>
          <a:xfrm>
            <a:off x="1210426" y="2750127"/>
            <a:ext cx="3535797" cy="678873"/>
          </a:xfrm>
          <a:prstGeom prst="rect">
            <a:avLst/>
          </a:prstGeom>
        </p:spPr>
      </p:pic>
      <p:pic>
        <p:nvPicPr>
          <p:cNvPr id="6" name="Picture 5">
            <a:extLst>
              <a:ext uri="{FF2B5EF4-FFF2-40B4-BE49-F238E27FC236}">
                <a16:creationId xmlns:a16="http://schemas.microsoft.com/office/drawing/2014/main" id="{FA580EDC-E854-CA43-22A8-AA8E19F000EC}"/>
              </a:ext>
            </a:extLst>
          </p:cNvPr>
          <p:cNvPicPr>
            <a:picLocks noChangeAspect="1"/>
          </p:cNvPicPr>
          <p:nvPr/>
        </p:nvPicPr>
        <p:blipFill>
          <a:blip r:embed="rId5"/>
          <a:stretch>
            <a:fillRect/>
          </a:stretch>
        </p:blipFill>
        <p:spPr>
          <a:xfrm>
            <a:off x="1758011" y="3554536"/>
            <a:ext cx="2489200" cy="1244600"/>
          </a:xfrm>
          <a:prstGeom prst="rect">
            <a:avLst/>
          </a:prstGeom>
        </p:spPr>
      </p:pic>
    </p:spTree>
    <p:extLst>
      <p:ext uri="{BB962C8B-B14F-4D97-AF65-F5344CB8AC3E}">
        <p14:creationId xmlns:p14="http://schemas.microsoft.com/office/powerpoint/2010/main" val="34950781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2C1F8-AA83-714D-109F-58AC685434ED}"/>
              </a:ext>
            </a:extLst>
          </p:cNvPr>
          <p:cNvSpPr>
            <a:spLocks noGrp="1"/>
          </p:cNvSpPr>
          <p:nvPr>
            <p:ph type="title"/>
          </p:nvPr>
        </p:nvSpPr>
        <p:spPr/>
        <p:txBody>
          <a:bodyPr/>
          <a:lstStyle/>
          <a:p>
            <a:r>
              <a:rPr lang="en-US" dirty="0"/>
              <a:t>Bidirectional RNNs for classification</a:t>
            </a:r>
          </a:p>
        </p:txBody>
      </p:sp>
      <p:pic>
        <p:nvPicPr>
          <p:cNvPr id="5" name="Content Placeholder 4">
            <a:extLst>
              <a:ext uri="{FF2B5EF4-FFF2-40B4-BE49-F238E27FC236}">
                <a16:creationId xmlns:a16="http://schemas.microsoft.com/office/drawing/2014/main" id="{BE188B80-332F-DAD3-BA74-4EFD9D2F720B}"/>
              </a:ext>
            </a:extLst>
          </p:cNvPr>
          <p:cNvPicPr>
            <a:picLocks noGrp="1" noChangeAspect="1"/>
          </p:cNvPicPr>
          <p:nvPr>
            <p:ph idx="1"/>
          </p:nvPr>
        </p:nvPicPr>
        <p:blipFill>
          <a:blip r:embed="rId2"/>
          <a:stretch>
            <a:fillRect/>
          </a:stretch>
        </p:blipFill>
        <p:spPr>
          <a:xfrm>
            <a:off x="2571305" y="1600200"/>
            <a:ext cx="7109716" cy="4572000"/>
          </a:xfrm>
        </p:spPr>
      </p:pic>
    </p:spTree>
    <p:extLst>
      <p:ext uri="{BB962C8B-B14F-4D97-AF65-F5344CB8AC3E}">
        <p14:creationId xmlns:p14="http://schemas.microsoft.com/office/powerpoint/2010/main" val="33774896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4F83D-94AA-2AB0-0E91-48414A3FF60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C1E6D893-1691-FD9C-7E38-35DC58E8E2B2}"/>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C1C3EEE0-AA73-31D0-6DBF-306D25F8AB7F}"/>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a:t>
            </a:r>
          </a:p>
        </p:txBody>
      </p:sp>
      <p:sp>
        <p:nvSpPr>
          <p:cNvPr id="3" name="Text Placeholder 2">
            <a:extLst>
              <a:ext uri="{FF2B5EF4-FFF2-40B4-BE49-F238E27FC236}">
                <a16:creationId xmlns:a16="http://schemas.microsoft.com/office/drawing/2014/main" id="{7985A5C6-E32E-1FA8-0C90-85CD96B1CF5B}"/>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70023421"/>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5DBBC-C65F-7AED-1D22-E53E70997CAE}"/>
              </a:ext>
            </a:extLst>
          </p:cNvPr>
          <p:cNvSpPr>
            <a:spLocks noGrp="1"/>
          </p:cNvSpPr>
          <p:nvPr>
            <p:ph type="title"/>
          </p:nvPr>
        </p:nvSpPr>
        <p:spPr/>
        <p:txBody>
          <a:bodyPr/>
          <a:lstStyle/>
          <a:p>
            <a:r>
              <a:rPr lang="en-US" dirty="0"/>
              <a:t>Motivating the LSTM: dealing with distance</a:t>
            </a:r>
          </a:p>
        </p:txBody>
      </p:sp>
      <p:sp>
        <p:nvSpPr>
          <p:cNvPr id="3" name="Content Placeholder 2">
            <a:extLst>
              <a:ext uri="{FF2B5EF4-FFF2-40B4-BE49-F238E27FC236}">
                <a16:creationId xmlns:a16="http://schemas.microsoft.com/office/drawing/2014/main" id="{A80FF95E-26CC-4046-F760-D89B220730F5}"/>
              </a:ext>
            </a:extLst>
          </p:cNvPr>
          <p:cNvSpPr>
            <a:spLocks noGrp="1"/>
          </p:cNvSpPr>
          <p:nvPr>
            <p:ph idx="1"/>
          </p:nvPr>
        </p:nvSpPr>
        <p:spPr>
          <a:xfrm>
            <a:off x="1097285" y="1600199"/>
            <a:ext cx="10866115" cy="5098197"/>
          </a:xfrm>
        </p:spPr>
        <p:txBody>
          <a:bodyPr/>
          <a:lstStyle/>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It's hard to assign probabilities accurately when context is very far away:</a:t>
            </a:r>
          </a:p>
          <a:p>
            <a:pPr marL="514350" indent="-5143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514350" indent="-514350">
              <a:buFont typeface="Arial" panose="020B0604020202020204" pitchFamily="34" charset="0"/>
              <a:buChar char="•"/>
            </a:pPr>
            <a:r>
              <a:rPr lang="en-US" dirty="0">
                <a:latin typeface="Calibri" panose="020F0502020204030204" pitchFamily="34" charset="0"/>
                <a:cs typeface="Calibri" panose="020F0502020204030204" pitchFamily="34" charset="0"/>
              </a:rPr>
              <a:t>Hidden layers are being forced to do two things:</a:t>
            </a:r>
          </a:p>
          <a:p>
            <a:pPr marL="744538" lvl="1" indent="-349250">
              <a:buFont typeface="Arial" panose="020B0604020202020204" pitchFamily="34" charset="0"/>
              <a:buChar char="•"/>
            </a:pPr>
            <a:r>
              <a:rPr lang="en-US" sz="2800" dirty="0">
                <a:latin typeface="Calibri" panose="020F0502020204030204" pitchFamily="34" charset="0"/>
                <a:cs typeface="Calibri" panose="020F0502020204030204" pitchFamily="34" charset="0"/>
              </a:rPr>
              <a:t>P</a:t>
            </a:r>
            <a:r>
              <a:rPr lang="en-US" sz="2800" dirty="0">
                <a:effectLst/>
                <a:latin typeface="Calibri" panose="020F0502020204030204" pitchFamily="34" charset="0"/>
                <a:cs typeface="Calibri" panose="020F0502020204030204" pitchFamily="34" charset="0"/>
              </a:rPr>
              <a:t>rovide information useful for the current decision, </a:t>
            </a:r>
          </a:p>
          <a:p>
            <a:pPr marL="744538" lvl="1" indent="-34925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Update and carry forward information required for future decisions.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Another problem: During backprop, we have to repeatedly multiply gradients through time and many h's</a:t>
            </a:r>
          </a:p>
          <a:p>
            <a:pPr marL="73974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The "</a:t>
            </a:r>
            <a:r>
              <a:rPr lang="en-US" sz="2800" b="1" dirty="0">
                <a:latin typeface="Calibri" panose="020F0502020204030204" pitchFamily="34" charset="0"/>
                <a:cs typeface="Calibri" panose="020F0502020204030204" pitchFamily="34" charset="0"/>
              </a:rPr>
              <a:t>vanishing gradient</a:t>
            </a:r>
            <a:r>
              <a:rPr lang="en-US" sz="2800" dirty="0">
                <a:latin typeface="Calibri" panose="020F0502020204030204" pitchFamily="34" charset="0"/>
                <a:cs typeface="Calibri" panose="020F0502020204030204" pitchFamily="34" charset="0"/>
              </a:rPr>
              <a:t>" problem</a:t>
            </a:r>
          </a:p>
          <a:p>
            <a:endParaRPr lang="en-US" dirty="0"/>
          </a:p>
        </p:txBody>
      </p:sp>
    </p:spTree>
    <p:extLst>
      <p:ext uri="{BB962C8B-B14F-4D97-AF65-F5344CB8AC3E}">
        <p14:creationId xmlns:p14="http://schemas.microsoft.com/office/powerpoint/2010/main" val="1651638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63618-6207-B5D8-79A1-0DE6FB995AFA}"/>
              </a:ext>
            </a:extLst>
          </p:cNvPr>
          <p:cNvSpPr>
            <a:spLocks noGrp="1"/>
          </p:cNvSpPr>
          <p:nvPr>
            <p:ph type="title"/>
          </p:nvPr>
        </p:nvSpPr>
        <p:spPr/>
        <p:txBody>
          <a:bodyPr>
            <a:normAutofit/>
          </a:bodyPr>
          <a:lstStyle/>
          <a:p>
            <a:r>
              <a:rPr lang="en-US" dirty="0"/>
              <a:t>The LSTM: </a:t>
            </a:r>
            <a:r>
              <a:rPr lang="en-US" dirty="0">
                <a:latin typeface="Calibri" panose="020F0502020204030204" pitchFamily="34" charset="0"/>
                <a:cs typeface="Calibri" panose="020F0502020204030204" pitchFamily="34" charset="0"/>
              </a:rPr>
              <a:t>Long short-term memory network</a:t>
            </a:r>
            <a:endParaRPr lang="en-US" dirty="0"/>
          </a:p>
        </p:txBody>
      </p:sp>
      <p:sp>
        <p:nvSpPr>
          <p:cNvPr id="3" name="Content Placeholder 2">
            <a:extLst>
              <a:ext uri="{FF2B5EF4-FFF2-40B4-BE49-F238E27FC236}">
                <a16:creationId xmlns:a16="http://schemas.microsoft.com/office/drawing/2014/main" id="{9FEB10B1-B86B-3646-FB2A-516710004D9E}"/>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LSTMs divide the context management problem into two subproblems: </a:t>
            </a:r>
          </a:p>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removing information no longer needed from the context, </a:t>
            </a:r>
          </a:p>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adding information likely to be needed for later decision making</a:t>
            </a:r>
          </a:p>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LSTMs add:</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 explicit context layer</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Neural circuits with </a:t>
            </a:r>
            <a:r>
              <a:rPr lang="en-US" b="1" dirty="0">
                <a:latin typeface="Calibri" panose="020F0502020204030204" pitchFamily="34" charset="0"/>
                <a:cs typeface="Calibri" panose="020F0502020204030204" pitchFamily="34" charset="0"/>
              </a:rPr>
              <a:t>gates </a:t>
            </a:r>
            <a:r>
              <a:rPr lang="en-US" dirty="0">
                <a:latin typeface="Calibri" panose="020F0502020204030204" pitchFamily="34" charset="0"/>
                <a:cs typeface="Calibri" panose="020F0502020204030204" pitchFamily="34" charset="0"/>
              </a:rPr>
              <a:t>to control information flow</a:t>
            </a:r>
          </a:p>
          <a:p>
            <a:endParaRPr lang="en-US" dirty="0"/>
          </a:p>
        </p:txBody>
      </p:sp>
    </p:spTree>
    <p:extLst>
      <p:ext uri="{BB962C8B-B14F-4D97-AF65-F5344CB8AC3E}">
        <p14:creationId xmlns:p14="http://schemas.microsoft.com/office/powerpoint/2010/main" val="2874833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8760-2983-45D7-F0F1-6BB7090E23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95BBE1-A4FB-8039-CB41-7C3EDE55B1F3}"/>
              </a:ext>
            </a:extLst>
          </p:cNvPr>
          <p:cNvSpPr>
            <a:spLocks noGrp="1"/>
          </p:cNvSpPr>
          <p:nvPr>
            <p:ph type="title"/>
          </p:nvPr>
        </p:nvSpPr>
        <p:spPr/>
        <p:txBody>
          <a:bodyPr/>
          <a:lstStyle/>
          <a:p>
            <a:r>
              <a:rPr lang="en-US" dirty="0"/>
              <a:t>The LSTM</a:t>
            </a:r>
          </a:p>
        </p:txBody>
      </p:sp>
      <p:pic>
        <p:nvPicPr>
          <p:cNvPr id="5" name="Content Placeholder 4">
            <a:extLst>
              <a:ext uri="{FF2B5EF4-FFF2-40B4-BE49-F238E27FC236}">
                <a16:creationId xmlns:a16="http://schemas.microsoft.com/office/drawing/2014/main" id="{659E4FC5-4796-1F3E-E6B3-8323C6466793}"/>
              </a:ext>
            </a:extLst>
          </p:cNvPr>
          <p:cNvPicPr>
            <a:picLocks noGrp="1" noChangeAspect="1"/>
          </p:cNvPicPr>
          <p:nvPr>
            <p:ph idx="1"/>
          </p:nvPr>
        </p:nvPicPr>
        <p:blipFill>
          <a:blip r:embed="rId2"/>
          <a:stretch>
            <a:fillRect/>
          </a:stretch>
        </p:blipFill>
        <p:spPr>
          <a:xfrm>
            <a:off x="2320420" y="1600200"/>
            <a:ext cx="7611486" cy="4572000"/>
          </a:xfrm>
        </p:spPr>
      </p:pic>
    </p:spTree>
    <p:extLst>
      <p:ext uri="{BB962C8B-B14F-4D97-AF65-F5344CB8AC3E}">
        <p14:creationId xmlns:p14="http://schemas.microsoft.com/office/powerpoint/2010/main" val="2270736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39461-C55E-E501-B2A1-9634F24BB83D}"/>
              </a:ext>
            </a:extLst>
          </p:cNvPr>
          <p:cNvSpPr>
            <a:spLocks noGrp="1"/>
          </p:cNvSpPr>
          <p:nvPr>
            <p:ph type="title"/>
          </p:nvPr>
        </p:nvSpPr>
        <p:spPr/>
        <p:txBody>
          <a:bodyPr/>
          <a:lstStyle/>
          <a:p>
            <a:r>
              <a:rPr lang="en-US" dirty="0"/>
              <a:t>Forget gate</a:t>
            </a:r>
          </a:p>
        </p:txBody>
      </p:sp>
      <p:sp>
        <p:nvSpPr>
          <p:cNvPr id="3" name="Content Placeholder 2">
            <a:extLst>
              <a:ext uri="{FF2B5EF4-FFF2-40B4-BE49-F238E27FC236}">
                <a16:creationId xmlns:a16="http://schemas.microsoft.com/office/drawing/2014/main" id="{E0708FA0-DB35-553E-1283-9380B74F4652}"/>
              </a:ext>
            </a:extLst>
          </p:cNvPr>
          <p:cNvSpPr>
            <a:spLocks noGrp="1"/>
          </p:cNvSpPr>
          <p:nvPr>
            <p:ph idx="1"/>
          </p:nvPr>
        </p:nvSpPr>
        <p:spPr/>
        <p:txBody>
          <a:bodyPr/>
          <a:lstStyle/>
          <a:p>
            <a:r>
              <a:rPr lang="en-US" sz="1800" dirty="0">
                <a:effectLst/>
                <a:latin typeface="NimbusRomNo9L"/>
              </a:rPr>
              <a:t>Deletes  information from the context that is no longer needed. </a:t>
            </a:r>
            <a:endParaRPr lang="en-US" dirty="0"/>
          </a:p>
          <a:p>
            <a:endParaRPr lang="en-US" dirty="0"/>
          </a:p>
        </p:txBody>
      </p:sp>
      <p:pic>
        <p:nvPicPr>
          <p:cNvPr id="4" name="Picture 3">
            <a:extLst>
              <a:ext uri="{FF2B5EF4-FFF2-40B4-BE49-F238E27FC236}">
                <a16:creationId xmlns:a16="http://schemas.microsoft.com/office/drawing/2014/main" id="{F7AD185E-5C2F-E90E-8ABD-BEF962FA9F1A}"/>
              </a:ext>
            </a:extLst>
          </p:cNvPr>
          <p:cNvPicPr>
            <a:picLocks noChangeAspect="1"/>
          </p:cNvPicPr>
          <p:nvPr/>
        </p:nvPicPr>
        <p:blipFill>
          <a:blip r:embed="rId3"/>
          <a:stretch>
            <a:fillRect/>
          </a:stretch>
        </p:blipFill>
        <p:spPr>
          <a:xfrm>
            <a:off x="3276600" y="2765425"/>
            <a:ext cx="4705350" cy="1327150"/>
          </a:xfrm>
          <a:prstGeom prst="rect">
            <a:avLst/>
          </a:prstGeom>
        </p:spPr>
      </p:pic>
    </p:spTree>
    <p:extLst>
      <p:ext uri="{BB962C8B-B14F-4D97-AF65-F5344CB8AC3E}">
        <p14:creationId xmlns:p14="http://schemas.microsoft.com/office/powerpoint/2010/main" val="13299128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A83-0BA7-AD84-3BE7-5C391BFD7144}"/>
              </a:ext>
            </a:extLst>
          </p:cNvPr>
          <p:cNvSpPr>
            <a:spLocks noGrp="1"/>
          </p:cNvSpPr>
          <p:nvPr>
            <p:ph type="title"/>
          </p:nvPr>
        </p:nvSpPr>
        <p:spPr/>
        <p:txBody>
          <a:bodyPr/>
          <a:lstStyle/>
          <a:p>
            <a:r>
              <a:rPr lang="en-US" dirty="0"/>
              <a:t>Regular passing of information</a:t>
            </a:r>
          </a:p>
        </p:txBody>
      </p:sp>
      <p:pic>
        <p:nvPicPr>
          <p:cNvPr id="4" name="Content Placeholder 3">
            <a:extLst>
              <a:ext uri="{FF2B5EF4-FFF2-40B4-BE49-F238E27FC236}">
                <a16:creationId xmlns:a16="http://schemas.microsoft.com/office/drawing/2014/main" id="{C022472B-12FA-8AC5-108D-8298D10C6BDA}"/>
              </a:ext>
            </a:extLst>
          </p:cNvPr>
          <p:cNvPicPr>
            <a:picLocks noGrp="1" noChangeAspect="1"/>
          </p:cNvPicPr>
          <p:nvPr>
            <p:ph idx="1"/>
          </p:nvPr>
        </p:nvPicPr>
        <p:blipFill>
          <a:blip r:embed="rId2"/>
          <a:stretch>
            <a:fillRect/>
          </a:stretch>
        </p:blipFill>
        <p:spPr>
          <a:xfrm>
            <a:off x="1371600" y="2841421"/>
            <a:ext cx="9904620" cy="1822450"/>
          </a:xfrm>
          <a:prstGeom prst="rect">
            <a:avLst/>
          </a:prstGeom>
        </p:spPr>
      </p:pic>
    </p:spTree>
    <p:extLst>
      <p:ext uri="{BB962C8B-B14F-4D97-AF65-F5344CB8AC3E}">
        <p14:creationId xmlns:p14="http://schemas.microsoft.com/office/powerpoint/2010/main" val="13376333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4C2B-84F0-DACD-4BAB-657452BB5EE2}"/>
              </a:ext>
            </a:extLst>
          </p:cNvPr>
          <p:cNvSpPr>
            <a:spLocks noGrp="1"/>
          </p:cNvSpPr>
          <p:nvPr>
            <p:ph type="title"/>
          </p:nvPr>
        </p:nvSpPr>
        <p:spPr/>
        <p:txBody>
          <a:bodyPr/>
          <a:lstStyle/>
          <a:p>
            <a:r>
              <a:rPr lang="en-US" dirty="0"/>
              <a:t>Add gate</a:t>
            </a:r>
          </a:p>
        </p:txBody>
      </p:sp>
      <p:sp>
        <p:nvSpPr>
          <p:cNvPr id="3" name="Content Placeholder 2">
            <a:extLst>
              <a:ext uri="{FF2B5EF4-FFF2-40B4-BE49-F238E27FC236}">
                <a16:creationId xmlns:a16="http://schemas.microsoft.com/office/drawing/2014/main" id="{E890A361-5764-7CA9-235A-8B9019303B7E}"/>
              </a:ext>
            </a:extLst>
          </p:cNvPr>
          <p:cNvSpPr>
            <a:spLocks noGrp="1"/>
          </p:cNvSpPr>
          <p:nvPr>
            <p:ph idx="1"/>
          </p:nvPr>
        </p:nvSpPr>
        <p:spPr/>
        <p:txBody>
          <a:bodyPr>
            <a:normAutofit/>
          </a:bodyPr>
          <a:lstStyle/>
          <a:p>
            <a:r>
              <a:rPr lang="en-US" sz="2600" dirty="0">
                <a:latin typeface="Calibri" panose="020F0502020204030204" pitchFamily="34" charset="0"/>
                <a:cs typeface="Calibri" panose="020F0502020204030204" pitchFamily="34" charset="0"/>
              </a:rPr>
              <a:t>Selecting information to add to current context</a:t>
            </a: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r>
              <a:rPr lang="en-US" sz="2600" dirty="0">
                <a:effectLst/>
                <a:latin typeface="Calibri" panose="020F0502020204030204" pitchFamily="34" charset="0"/>
                <a:cs typeface="Calibri" panose="020F0502020204030204" pitchFamily="34" charset="0"/>
              </a:rPr>
              <a:t>Add this to the modified context vector to get our new context vector. </a:t>
            </a:r>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E0239A7-3817-10AA-CC3C-3D320BB22660}"/>
              </a:ext>
            </a:extLst>
          </p:cNvPr>
          <p:cNvPicPr>
            <a:picLocks noChangeAspect="1"/>
          </p:cNvPicPr>
          <p:nvPr/>
        </p:nvPicPr>
        <p:blipFill>
          <a:blip r:embed="rId2"/>
          <a:stretch>
            <a:fillRect/>
          </a:stretch>
        </p:blipFill>
        <p:spPr>
          <a:xfrm>
            <a:off x="2997200" y="2463800"/>
            <a:ext cx="5689600" cy="1422400"/>
          </a:xfrm>
          <a:prstGeom prst="rect">
            <a:avLst/>
          </a:prstGeom>
        </p:spPr>
      </p:pic>
      <p:pic>
        <p:nvPicPr>
          <p:cNvPr id="5" name="Picture 4">
            <a:extLst>
              <a:ext uri="{FF2B5EF4-FFF2-40B4-BE49-F238E27FC236}">
                <a16:creationId xmlns:a16="http://schemas.microsoft.com/office/drawing/2014/main" id="{56E7D94A-DF4A-7825-C561-DFBC8949FC5B}"/>
              </a:ext>
            </a:extLst>
          </p:cNvPr>
          <p:cNvPicPr>
            <a:picLocks noChangeAspect="1"/>
          </p:cNvPicPr>
          <p:nvPr/>
        </p:nvPicPr>
        <p:blipFill>
          <a:blip r:embed="rId3"/>
          <a:stretch>
            <a:fillRect/>
          </a:stretch>
        </p:blipFill>
        <p:spPr>
          <a:xfrm>
            <a:off x="2997200" y="4619625"/>
            <a:ext cx="3585936" cy="1276350"/>
          </a:xfrm>
          <a:prstGeom prst="rect">
            <a:avLst/>
          </a:prstGeom>
        </p:spPr>
      </p:pic>
    </p:spTree>
    <p:extLst>
      <p:ext uri="{BB962C8B-B14F-4D97-AF65-F5344CB8AC3E}">
        <p14:creationId xmlns:p14="http://schemas.microsoft.com/office/powerpoint/2010/main" val="4628541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65584-9C62-6B8C-C25D-8F5AE6CD3AC7}"/>
              </a:ext>
            </a:extLst>
          </p:cNvPr>
          <p:cNvSpPr>
            <a:spLocks noGrp="1"/>
          </p:cNvSpPr>
          <p:nvPr>
            <p:ph type="title"/>
          </p:nvPr>
        </p:nvSpPr>
        <p:spPr/>
        <p:txBody>
          <a:bodyPr/>
          <a:lstStyle/>
          <a:p>
            <a:r>
              <a:rPr lang="en-US" dirty="0"/>
              <a:t>Output gate</a:t>
            </a:r>
          </a:p>
        </p:txBody>
      </p:sp>
      <p:sp>
        <p:nvSpPr>
          <p:cNvPr id="3" name="Content Placeholder 2">
            <a:extLst>
              <a:ext uri="{FF2B5EF4-FFF2-40B4-BE49-F238E27FC236}">
                <a16:creationId xmlns:a16="http://schemas.microsoft.com/office/drawing/2014/main" id="{17126017-3ABE-0335-7887-9F09C490E12B}"/>
              </a:ext>
            </a:extLst>
          </p:cNvPr>
          <p:cNvSpPr>
            <a:spLocks noGrp="1"/>
          </p:cNvSpPr>
          <p:nvPr>
            <p:ph idx="1"/>
          </p:nvPr>
        </p:nvSpPr>
        <p:spPr/>
        <p:txBody>
          <a:bodyPr/>
          <a:lstStyle/>
          <a:p>
            <a:r>
              <a:rPr lang="en-US" sz="1800" dirty="0">
                <a:effectLst/>
                <a:latin typeface="NimbusRomNo9L"/>
              </a:rPr>
              <a:t>Decide what information is required for the current hidden state (as opposed to what information needs to be preserved for future decisions). </a:t>
            </a:r>
            <a:endParaRPr lang="en-US" dirty="0"/>
          </a:p>
          <a:p>
            <a:endParaRPr lang="en-US" dirty="0"/>
          </a:p>
        </p:txBody>
      </p:sp>
      <p:pic>
        <p:nvPicPr>
          <p:cNvPr id="4" name="Picture 3">
            <a:extLst>
              <a:ext uri="{FF2B5EF4-FFF2-40B4-BE49-F238E27FC236}">
                <a16:creationId xmlns:a16="http://schemas.microsoft.com/office/drawing/2014/main" id="{A5406299-8CCB-830A-A72F-9A2921238B2A}"/>
              </a:ext>
            </a:extLst>
          </p:cNvPr>
          <p:cNvPicPr>
            <a:picLocks noChangeAspect="1"/>
          </p:cNvPicPr>
          <p:nvPr/>
        </p:nvPicPr>
        <p:blipFill>
          <a:blip r:embed="rId2"/>
          <a:stretch>
            <a:fillRect/>
          </a:stretch>
        </p:blipFill>
        <p:spPr>
          <a:xfrm>
            <a:off x="1676400" y="2997200"/>
            <a:ext cx="7175500" cy="1778000"/>
          </a:xfrm>
          <a:prstGeom prst="rect">
            <a:avLst/>
          </a:prstGeom>
        </p:spPr>
      </p:pic>
    </p:spTree>
    <p:extLst>
      <p:ext uri="{BB962C8B-B14F-4D97-AF65-F5344CB8AC3E}">
        <p14:creationId xmlns:p14="http://schemas.microsoft.com/office/powerpoint/2010/main" val="560225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DC888F-CA29-5454-D5B2-143F6A06F307}"/>
              </a:ext>
            </a:extLst>
          </p:cNvPr>
          <p:cNvPicPr>
            <a:picLocks noGrp="1" noChangeAspect="1"/>
          </p:cNvPicPr>
          <p:nvPr>
            <p:ph idx="1"/>
          </p:nvPr>
        </p:nvPicPr>
        <p:blipFill>
          <a:blip r:embed="rId3"/>
          <a:stretch>
            <a:fillRect/>
          </a:stretch>
        </p:blipFill>
        <p:spPr>
          <a:xfrm>
            <a:off x="1733550" y="914400"/>
            <a:ext cx="8724900" cy="3520574"/>
          </a:xfrm>
        </p:spPr>
      </p:pic>
      <p:sp>
        <p:nvSpPr>
          <p:cNvPr id="2" name="Title 1">
            <a:extLst>
              <a:ext uri="{FF2B5EF4-FFF2-40B4-BE49-F238E27FC236}">
                <a16:creationId xmlns:a16="http://schemas.microsoft.com/office/drawing/2014/main" id="{1544C9EB-7BE5-3989-E782-122A2EF314B5}"/>
              </a:ext>
            </a:extLst>
          </p:cNvPr>
          <p:cNvSpPr>
            <a:spLocks noGrp="1"/>
          </p:cNvSpPr>
          <p:nvPr>
            <p:ph type="title"/>
          </p:nvPr>
        </p:nvSpPr>
        <p:spPr>
          <a:xfrm>
            <a:off x="1066800" y="289867"/>
            <a:ext cx="10058400" cy="907196"/>
          </a:xfrm>
        </p:spPr>
        <p:txBody>
          <a:bodyPr>
            <a:noAutofit/>
          </a:bodyPr>
          <a:lstStyle/>
          <a:p>
            <a:r>
              <a:rPr lang="en-US" sz="4000" dirty="0">
                <a:effectLst/>
              </a:rPr>
              <a:t>Simple recurrent neural network illustrated as a feedforward network </a:t>
            </a:r>
            <a:endParaRPr lang="en-US" sz="4000" dirty="0"/>
          </a:p>
        </p:txBody>
      </p:sp>
      <p:pic>
        <p:nvPicPr>
          <p:cNvPr id="7" name="Picture 6">
            <a:extLst>
              <a:ext uri="{FF2B5EF4-FFF2-40B4-BE49-F238E27FC236}">
                <a16:creationId xmlns:a16="http://schemas.microsoft.com/office/drawing/2014/main" id="{9776FB62-49C7-4B49-84AB-AD432CBC376C}"/>
              </a:ext>
            </a:extLst>
          </p:cNvPr>
          <p:cNvPicPr>
            <a:picLocks noChangeAspect="1"/>
          </p:cNvPicPr>
          <p:nvPr/>
        </p:nvPicPr>
        <p:blipFill>
          <a:blip r:embed="rId4"/>
          <a:srcRect b="46593"/>
          <a:stretch/>
        </p:blipFill>
        <p:spPr>
          <a:xfrm>
            <a:off x="3810000" y="4737101"/>
            <a:ext cx="5847489" cy="977899"/>
          </a:xfrm>
          <a:prstGeom prst="rect">
            <a:avLst/>
          </a:prstGeom>
        </p:spPr>
      </p:pic>
      <p:pic>
        <p:nvPicPr>
          <p:cNvPr id="8" name="Picture 7">
            <a:extLst>
              <a:ext uri="{FF2B5EF4-FFF2-40B4-BE49-F238E27FC236}">
                <a16:creationId xmlns:a16="http://schemas.microsoft.com/office/drawing/2014/main" id="{7CFF7C05-B297-6F3B-3665-7B1D16102456}"/>
              </a:ext>
            </a:extLst>
          </p:cNvPr>
          <p:cNvPicPr>
            <a:picLocks noChangeAspect="1"/>
          </p:cNvPicPr>
          <p:nvPr/>
        </p:nvPicPr>
        <p:blipFill>
          <a:blip r:embed="rId5"/>
          <a:stretch>
            <a:fillRect/>
          </a:stretch>
        </p:blipFill>
        <p:spPr>
          <a:xfrm>
            <a:off x="3903133" y="5839416"/>
            <a:ext cx="4936067" cy="737573"/>
          </a:xfrm>
          <a:prstGeom prst="rect">
            <a:avLst/>
          </a:prstGeom>
        </p:spPr>
      </p:pic>
    </p:spTree>
    <p:extLst>
      <p:ext uri="{BB962C8B-B14F-4D97-AF65-F5344CB8AC3E}">
        <p14:creationId xmlns:p14="http://schemas.microsoft.com/office/powerpoint/2010/main" val="20738943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E7349-D886-F8C3-6C89-FD603B79A089}"/>
              </a:ext>
            </a:extLst>
          </p:cNvPr>
          <p:cNvSpPr>
            <a:spLocks noGrp="1"/>
          </p:cNvSpPr>
          <p:nvPr>
            <p:ph type="title"/>
          </p:nvPr>
        </p:nvSpPr>
        <p:spPr/>
        <p:txBody>
          <a:bodyPr/>
          <a:lstStyle/>
          <a:p>
            <a:r>
              <a:rPr lang="en-US" dirty="0"/>
              <a:t>The LSTM</a:t>
            </a:r>
          </a:p>
        </p:txBody>
      </p:sp>
      <p:pic>
        <p:nvPicPr>
          <p:cNvPr id="5" name="Content Placeholder 4">
            <a:extLst>
              <a:ext uri="{FF2B5EF4-FFF2-40B4-BE49-F238E27FC236}">
                <a16:creationId xmlns:a16="http://schemas.microsoft.com/office/drawing/2014/main" id="{DA44874F-760A-D657-0336-FE81B0B64694}"/>
              </a:ext>
            </a:extLst>
          </p:cNvPr>
          <p:cNvPicPr>
            <a:picLocks noGrp="1" noChangeAspect="1"/>
          </p:cNvPicPr>
          <p:nvPr>
            <p:ph idx="1"/>
          </p:nvPr>
        </p:nvPicPr>
        <p:blipFill>
          <a:blip r:embed="rId2"/>
          <a:stretch>
            <a:fillRect/>
          </a:stretch>
        </p:blipFill>
        <p:spPr>
          <a:xfrm>
            <a:off x="2320420" y="1600200"/>
            <a:ext cx="7611486" cy="4572000"/>
          </a:xfrm>
        </p:spPr>
      </p:pic>
    </p:spTree>
    <p:extLst>
      <p:ext uri="{BB962C8B-B14F-4D97-AF65-F5344CB8AC3E}">
        <p14:creationId xmlns:p14="http://schemas.microsoft.com/office/powerpoint/2010/main" val="2343569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8AF83-FB71-4D0C-04AA-B14EF2013209}"/>
              </a:ext>
            </a:extLst>
          </p:cNvPr>
          <p:cNvSpPr>
            <a:spLocks noGrp="1"/>
          </p:cNvSpPr>
          <p:nvPr>
            <p:ph type="title"/>
          </p:nvPr>
        </p:nvSpPr>
        <p:spPr/>
        <p:txBody>
          <a:bodyPr/>
          <a:lstStyle/>
          <a:p>
            <a:r>
              <a:rPr lang="en-US" dirty="0"/>
              <a:t>Units</a:t>
            </a:r>
          </a:p>
        </p:txBody>
      </p:sp>
      <p:pic>
        <p:nvPicPr>
          <p:cNvPr id="5" name="Content Placeholder 4">
            <a:extLst>
              <a:ext uri="{FF2B5EF4-FFF2-40B4-BE49-F238E27FC236}">
                <a16:creationId xmlns:a16="http://schemas.microsoft.com/office/drawing/2014/main" id="{6FD21B06-6353-96B5-6C19-4C8B666903C4}"/>
              </a:ext>
            </a:extLst>
          </p:cNvPr>
          <p:cNvPicPr>
            <a:picLocks noGrp="1" noChangeAspect="1"/>
          </p:cNvPicPr>
          <p:nvPr>
            <p:ph idx="1"/>
          </p:nvPr>
        </p:nvPicPr>
        <p:blipFill>
          <a:blip r:embed="rId2"/>
          <a:stretch>
            <a:fillRect/>
          </a:stretch>
        </p:blipFill>
        <p:spPr>
          <a:xfrm>
            <a:off x="2667000" y="1083732"/>
            <a:ext cx="7764463" cy="4972746"/>
          </a:xfrm>
        </p:spPr>
      </p:pic>
      <p:sp>
        <p:nvSpPr>
          <p:cNvPr id="6" name="TextBox 5">
            <a:extLst>
              <a:ext uri="{FF2B5EF4-FFF2-40B4-BE49-F238E27FC236}">
                <a16:creationId xmlns:a16="http://schemas.microsoft.com/office/drawing/2014/main" id="{9E0643F0-0DE3-85A6-DEA5-697CE92ABA45}"/>
              </a:ext>
            </a:extLst>
          </p:cNvPr>
          <p:cNvSpPr txBox="1"/>
          <p:nvPr/>
        </p:nvSpPr>
        <p:spPr>
          <a:xfrm>
            <a:off x="3373033" y="6197600"/>
            <a:ext cx="665567"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FFN</a:t>
            </a:r>
          </a:p>
        </p:txBody>
      </p:sp>
      <p:sp>
        <p:nvSpPr>
          <p:cNvPr id="7" name="TextBox 6">
            <a:extLst>
              <a:ext uri="{FF2B5EF4-FFF2-40B4-BE49-F238E27FC236}">
                <a16:creationId xmlns:a16="http://schemas.microsoft.com/office/drawing/2014/main" id="{3123E80B-B674-8D4D-6423-C1F7AED2ABB5}"/>
              </a:ext>
            </a:extLst>
          </p:cNvPr>
          <p:cNvSpPr txBox="1"/>
          <p:nvPr/>
        </p:nvSpPr>
        <p:spPr>
          <a:xfrm>
            <a:off x="6096000" y="6197600"/>
            <a:ext cx="691215"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SRN</a:t>
            </a:r>
          </a:p>
        </p:txBody>
      </p:sp>
      <p:sp>
        <p:nvSpPr>
          <p:cNvPr id="8" name="TextBox 7">
            <a:extLst>
              <a:ext uri="{FF2B5EF4-FFF2-40B4-BE49-F238E27FC236}">
                <a16:creationId xmlns:a16="http://schemas.microsoft.com/office/drawing/2014/main" id="{41D48241-CEA8-01B2-E303-65EE13F00E42}"/>
              </a:ext>
            </a:extLst>
          </p:cNvPr>
          <p:cNvSpPr txBox="1"/>
          <p:nvPr/>
        </p:nvSpPr>
        <p:spPr>
          <a:xfrm>
            <a:off x="8915400" y="6197600"/>
            <a:ext cx="867032"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LSTM</a:t>
            </a:r>
          </a:p>
        </p:txBody>
      </p:sp>
    </p:spTree>
    <p:extLst>
      <p:ext uri="{BB962C8B-B14F-4D97-AF65-F5344CB8AC3E}">
        <p14:creationId xmlns:p14="http://schemas.microsoft.com/office/powerpoint/2010/main" val="13695821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44F2C-5219-B27B-5219-70BFB8E76DD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1603BA4D-53D9-9544-B282-0A0CBB3B9E61}"/>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25BEF550-AA51-9685-4B9D-C3998149D24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LSTM Attention</a:t>
            </a:r>
          </a:p>
        </p:txBody>
      </p:sp>
      <p:sp>
        <p:nvSpPr>
          <p:cNvPr id="3" name="Text Placeholder 2">
            <a:extLst>
              <a:ext uri="{FF2B5EF4-FFF2-40B4-BE49-F238E27FC236}">
                <a16:creationId xmlns:a16="http://schemas.microsoft.com/office/drawing/2014/main" id="{6B4E9366-CD52-CE31-23ED-45DA76269FC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8370508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1839138-2E98-07D7-8C72-A83FBF00F7B8}"/>
              </a:ext>
            </a:extLst>
          </p:cNvPr>
          <p:cNvSpPr>
            <a:spLocks noGrp="1"/>
          </p:cNvSpPr>
          <p:nvPr>
            <p:ph type="title"/>
          </p:nvPr>
        </p:nvSpPr>
        <p:spPr/>
        <p:txBody>
          <a:bodyPr/>
          <a:lstStyle/>
          <a:p>
            <a:r>
              <a:rPr lang="en-US" dirty="0"/>
              <a:t>Problem with passing context c only from end</a:t>
            </a:r>
          </a:p>
        </p:txBody>
      </p:sp>
      <p:sp>
        <p:nvSpPr>
          <p:cNvPr id="6" name="Content Placeholder 5">
            <a:extLst>
              <a:ext uri="{FF2B5EF4-FFF2-40B4-BE49-F238E27FC236}">
                <a16:creationId xmlns:a16="http://schemas.microsoft.com/office/drawing/2014/main" id="{88E09B84-7252-5E87-B56E-59E07A679CD5}"/>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Requiring the context </a:t>
            </a:r>
            <a:r>
              <a:rPr lang="en-US" i="1" dirty="0">
                <a:effectLst/>
                <a:latin typeface="Calibri" panose="020F0502020204030204" pitchFamily="34" charset="0"/>
                <a:cs typeface="Calibri" panose="020F0502020204030204" pitchFamily="34" charset="0"/>
              </a:rPr>
              <a:t>c </a:t>
            </a:r>
            <a:r>
              <a:rPr lang="en-US" dirty="0">
                <a:effectLst/>
                <a:latin typeface="Calibri" panose="020F0502020204030204" pitchFamily="34" charset="0"/>
                <a:cs typeface="Calibri" panose="020F0502020204030204" pitchFamily="34" charset="0"/>
              </a:rPr>
              <a:t>to be only the encoder’s final hidden state forces all the information from the entire source sentence to pass through this representational bottleneck. </a:t>
            </a:r>
            <a:endParaRPr lang="en-US" dirty="0">
              <a:latin typeface="Calibri" panose="020F0502020204030204" pitchFamily="34" charset="0"/>
              <a:cs typeface="Calibri" panose="020F0502020204030204" pitchFamily="34" charset="0"/>
            </a:endParaRPr>
          </a:p>
          <a:p>
            <a:endParaRPr lang="en-US" dirty="0"/>
          </a:p>
        </p:txBody>
      </p:sp>
      <p:pic>
        <p:nvPicPr>
          <p:cNvPr id="8" name="Picture 7">
            <a:extLst>
              <a:ext uri="{FF2B5EF4-FFF2-40B4-BE49-F238E27FC236}">
                <a16:creationId xmlns:a16="http://schemas.microsoft.com/office/drawing/2014/main" id="{99714851-7245-5FF6-C54B-D22908D0DBF8}"/>
              </a:ext>
            </a:extLst>
          </p:cNvPr>
          <p:cNvPicPr>
            <a:picLocks noChangeAspect="1"/>
          </p:cNvPicPr>
          <p:nvPr/>
        </p:nvPicPr>
        <p:blipFill>
          <a:blip r:embed="rId2"/>
          <a:stretch>
            <a:fillRect/>
          </a:stretch>
        </p:blipFill>
        <p:spPr>
          <a:xfrm>
            <a:off x="1345196" y="3429000"/>
            <a:ext cx="9018004" cy="1371600"/>
          </a:xfrm>
          <a:prstGeom prst="rect">
            <a:avLst/>
          </a:prstGeom>
        </p:spPr>
      </p:pic>
    </p:spTree>
    <p:extLst>
      <p:ext uri="{BB962C8B-B14F-4D97-AF65-F5344CB8AC3E}">
        <p14:creationId xmlns:p14="http://schemas.microsoft.com/office/powerpoint/2010/main" val="3906087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3EED4-999F-FDCA-CA90-86429EF77A6E}"/>
              </a:ext>
            </a:extLst>
          </p:cNvPr>
          <p:cNvSpPr>
            <a:spLocks noGrp="1"/>
          </p:cNvSpPr>
          <p:nvPr>
            <p:ph type="title"/>
          </p:nvPr>
        </p:nvSpPr>
        <p:spPr/>
        <p:txBody>
          <a:bodyPr/>
          <a:lstStyle/>
          <a:p>
            <a:r>
              <a:rPr lang="en-US" dirty="0"/>
              <a:t>Solution: attention</a:t>
            </a:r>
          </a:p>
        </p:txBody>
      </p:sp>
      <p:sp>
        <p:nvSpPr>
          <p:cNvPr id="3" name="Content Placeholder 2">
            <a:extLst>
              <a:ext uri="{FF2B5EF4-FFF2-40B4-BE49-F238E27FC236}">
                <a16:creationId xmlns:a16="http://schemas.microsoft.com/office/drawing/2014/main" id="{B7C71F48-3B0B-ABD5-A1D3-70CF078D400F}"/>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instead of being taken from the last hidden state, the context it’s a weighted average of </a:t>
            </a:r>
            <a:r>
              <a:rPr lang="en-US" b="0" dirty="0">
                <a:effectLst/>
                <a:latin typeface="Calibri" panose="020F0502020204030204" pitchFamily="34" charset="0"/>
                <a:cs typeface="Calibri" panose="020F0502020204030204" pitchFamily="34" charset="0"/>
              </a:rPr>
              <a:t>all </a:t>
            </a:r>
            <a:r>
              <a:rPr lang="en-US" dirty="0">
                <a:effectLst/>
                <a:latin typeface="Calibri" panose="020F0502020204030204" pitchFamily="34" charset="0"/>
                <a:cs typeface="Calibri" panose="020F0502020204030204" pitchFamily="34" charset="0"/>
              </a:rPr>
              <a:t>the hidden states of the decoder. </a:t>
            </a:r>
          </a:p>
          <a:p>
            <a:r>
              <a:rPr lang="en-US" dirty="0">
                <a:effectLst/>
                <a:latin typeface="Calibri" panose="020F0502020204030204" pitchFamily="34" charset="0"/>
                <a:cs typeface="Calibri" panose="020F0502020204030204" pitchFamily="34" charset="0"/>
              </a:rPr>
              <a:t>this weighted average is also informed by part of the decoder state as well, the state of the decoder right before the current token </a:t>
            </a:r>
            <a:r>
              <a:rPr lang="en-US" i="1" dirty="0" err="1">
                <a:effectLst/>
                <a:latin typeface="Calibri" panose="020F0502020204030204" pitchFamily="34" charset="0"/>
                <a:cs typeface="Calibri" panose="020F0502020204030204" pitchFamily="34" charset="0"/>
              </a:rPr>
              <a:t>i</a:t>
            </a:r>
            <a:r>
              <a:rPr lang="en-US" dirty="0">
                <a:effectLst/>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4" name="Picture 3">
            <a:extLst>
              <a:ext uri="{FF2B5EF4-FFF2-40B4-BE49-F238E27FC236}">
                <a16:creationId xmlns:a16="http://schemas.microsoft.com/office/drawing/2014/main" id="{44B032CF-6A6D-3D0D-8C15-6C9275377F81}"/>
              </a:ext>
            </a:extLst>
          </p:cNvPr>
          <p:cNvPicPr>
            <a:picLocks noChangeAspect="1"/>
          </p:cNvPicPr>
          <p:nvPr/>
        </p:nvPicPr>
        <p:blipFill>
          <a:blip r:embed="rId2"/>
          <a:stretch>
            <a:fillRect/>
          </a:stretch>
        </p:blipFill>
        <p:spPr>
          <a:xfrm>
            <a:off x="2895600" y="3886200"/>
            <a:ext cx="4525596" cy="692150"/>
          </a:xfrm>
          <a:prstGeom prst="rect">
            <a:avLst/>
          </a:prstGeom>
        </p:spPr>
      </p:pic>
    </p:spTree>
    <p:extLst>
      <p:ext uri="{BB962C8B-B14F-4D97-AF65-F5344CB8AC3E}">
        <p14:creationId xmlns:p14="http://schemas.microsoft.com/office/powerpoint/2010/main" val="7970780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62225-16B1-2091-E212-937B8FC52E85}"/>
              </a:ext>
            </a:extLst>
          </p:cNvPr>
          <p:cNvSpPr>
            <a:spLocks noGrp="1"/>
          </p:cNvSpPr>
          <p:nvPr>
            <p:ph type="title"/>
          </p:nvPr>
        </p:nvSpPr>
        <p:spPr/>
        <p:txBody>
          <a:bodyPr/>
          <a:lstStyle/>
          <a:p>
            <a:r>
              <a:rPr lang="en-US" dirty="0"/>
              <a:t>Attention</a:t>
            </a:r>
          </a:p>
        </p:txBody>
      </p:sp>
      <p:pic>
        <p:nvPicPr>
          <p:cNvPr id="4" name="Content Placeholder 3">
            <a:extLst>
              <a:ext uri="{FF2B5EF4-FFF2-40B4-BE49-F238E27FC236}">
                <a16:creationId xmlns:a16="http://schemas.microsoft.com/office/drawing/2014/main" id="{4F584894-9C94-E061-3EDB-EC6CFCD51AAF}"/>
              </a:ext>
            </a:extLst>
          </p:cNvPr>
          <p:cNvPicPr>
            <a:picLocks noGrp="1" noChangeAspect="1"/>
          </p:cNvPicPr>
          <p:nvPr>
            <p:ph idx="1"/>
          </p:nvPr>
        </p:nvPicPr>
        <p:blipFill>
          <a:blip r:embed="rId2"/>
          <a:stretch>
            <a:fillRect/>
          </a:stretch>
        </p:blipFill>
        <p:spPr>
          <a:xfrm>
            <a:off x="1828800" y="2173408"/>
            <a:ext cx="5726675" cy="907196"/>
          </a:xfrm>
          <a:prstGeom prst="rect">
            <a:avLst/>
          </a:prstGeom>
        </p:spPr>
      </p:pic>
      <p:pic>
        <p:nvPicPr>
          <p:cNvPr id="6" name="Picture 5">
            <a:extLst>
              <a:ext uri="{FF2B5EF4-FFF2-40B4-BE49-F238E27FC236}">
                <a16:creationId xmlns:a16="http://schemas.microsoft.com/office/drawing/2014/main" id="{FE16788B-4987-BB19-C31D-8A574B2A08AC}"/>
              </a:ext>
            </a:extLst>
          </p:cNvPr>
          <p:cNvPicPr>
            <a:picLocks noChangeAspect="1"/>
          </p:cNvPicPr>
          <p:nvPr/>
        </p:nvPicPr>
        <p:blipFill>
          <a:blip r:embed="rId3"/>
          <a:stretch>
            <a:fillRect/>
          </a:stretch>
        </p:blipFill>
        <p:spPr>
          <a:xfrm>
            <a:off x="2895600" y="3777397"/>
            <a:ext cx="4521200" cy="2120900"/>
          </a:xfrm>
          <a:prstGeom prst="rect">
            <a:avLst/>
          </a:prstGeom>
        </p:spPr>
      </p:pic>
    </p:spTree>
    <p:extLst>
      <p:ext uri="{BB962C8B-B14F-4D97-AF65-F5344CB8AC3E}">
        <p14:creationId xmlns:p14="http://schemas.microsoft.com/office/powerpoint/2010/main" val="25119694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3A13D-914B-A015-8361-2548E519332B}"/>
              </a:ext>
            </a:extLst>
          </p:cNvPr>
          <p:cNvSpPr>
            <a:spLocks noGrp="1"/>
          </p:cNvSpPr>
          <p:nvPr>
            <p:ph type="title"/>
          </p:nvPr>
        </p:nvSpPr>
        <p:spPr/>
        <p:txBody>
          <a:bodyPr/>
          <a:lstStyle/>
          <a:p>
            <a:r>
              <a:rPr lang="en-US" dirty="0"/>
              <a:t>How to compute c?</a:t>
            </a:r>
          </a:p>
        </p:txBody>
      </p:sp>
      <p:sp>
        <p:nvSpPr>
          <p:cNvPr id="3" name="Content Placeholder 2">
            <a:extLst>
              <a:ext uri="{FF2B5EF4-FFF2-40B4-BE49-F238E27FC236}">
                <a16:creationId xmlns:a16="http://schemas.microsoft.com/office/drawing/2014/main" id="{D8741239-0E34-116A-12FD-07578131CAF0}"/>
              </a:ext>
            </a:extLst>
          </p:cNvPr>
          <p:cNvSpPr>
            <a:spLocks noGrp="1"/>
          </p:cNvSpPr>
          <p:nvPr>
            <p:ph idx="1"/>
          </p:nvPr>
        </p:nvSpPr>
        <p:spPr>
          <a:xfrm>
            <a:off x="1097285" y="1219200"/>
            <a:ext cx="10332715" cy="4953000"/>
          </a:xfrm>
        </p:spPr>
        <p:txBody>
          <a:bodyPr/>
          <a:lstStyle/>
          <a:p>
            <a:r>
              <a:rPr lang="en-US" dirty="0">
                <a:effectLst/>
                <a:latin typeface="Calibri" panose="020F0502020204030204" pitchFamily="34" charset="0"/>
                <a:cs typeface="Calibri" panose="020F0502020204030204" pitchFamily="34" charset="0"/>
              </a:rPr>
              <a:t>We'll create a score that tells us how much to focus on each encoder state, how </a:t>
            </a:r>
            <a:r>
              <a:rPr lang="en-US" i="1" dirty="0">
                <a:effectLst/>
                <a:latin typeface="Calibri" panose="020F0502020204030204" pitchFamily="34" charset="0"/>
                <a:cs typeface="Calibri" panose="020F0502020204030204" pitchFamily="34" charset="0"/>
              </a:rPr>
              <a:t>relevant </a:t>
            </a:r>
            <a:r>
              <a:rPr lang="en-US" dirty="0">
                <a:effectLst/>
                <a:latin typeface="Calibri" panose="020F0502020204030204" pitchFamily="34" charset="0"/>
                <a:cs typeface="Calibri" panose="020F0502020204030204" pitchFamily="34" charset="0"/>
              </a:rPr>
              <a:t>each encoder state is to the decoder state:</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W</a:t>
            </a:r>
            <a:r>
              <a:rPr lang="en-US" dirty="0">
                <a:effectLst/>
                <a:latin typeface="Calibri" panose="020F0502020204030204" pitchFamily="34" charset="0"/>
                <a:cs typeface="Calibri" panose="020F0502020204030204" pitchFamily="34" charset="0"/>
              </a:rPr>
              <a:t>e’ll normalize them with a </a:t>
            </a:r>
            <a:r>
              <a:rPr lang="en-US" dirty="0" err="1">
                <a:effectLst/>
                <a:latin typeface="Calibri" panose="020F0502020204030204" pitchFamily="34" charset="0"/>
                <a:cs typeface="Calibri" panose="020F0502020204030204" pitchFamily="34" charset="0"/>
              </a:rPr>
              <a:t>softmax</a:t>
            </a:r>
            <a:r>
              <a:rPr lang="en-US" dirty="0">
                <a:effectLst/>
                <a:latin typeface="Calibri" panose="020F0502020204030204" pitchFamily="34" charset="0"/>
                <a:cs typeface="Calibri" panose="020F0502020204030204" pitchFamily="34" charset="0"/>
              </a:rPr>
              <a:t> to create weights </a:t>
            </a:r>
            <a:r>
              <a:rPr lang="el-GR" dirty="0">
                <a:effectLst/>
                <a:latin typeface="Calibri" panose="020F0502020204030204" pitchFamily="34" charset="0"/>
                <a:cs typeface="Calibri" panose="020F0502020204030204" pitchFamily="34" charset="0"/>
              </a:rPr>
              <a:t>α</a:t>
            </a:r>
            <a:r>
              <a:rPr lang="en-US" sz="3800" i="1" baseline="-25000" dirty="0" err="1">
                <a:effectLst/>
                <a:latin typeface="Calibri" panose="020F0502020204030204" pitchFamily="34" charset="0"/>
                <a:cs typeface="Calibri" panose="020F0502020204030204" pitchFamily="34" charset="0"/>
              </a:rPr>
              <a:t>i</a:t>
            </a:r>
            <a:r>
              <a:rPr lang="en-US" sz="3800" i="1" baseline="-25000" dirty="0">
                <a:effectLst/>
                <a:latin typeface="Calibri" panose="020F0502020204030204" pitchFamily="34" charset="0"/>
                <a:cs typeface="Calibri" panose="020F0502020204030204" pitchFamily="34" charset="0"/>
              </a:rPr>
              <a:t> j </a:t>
            </a:r>
            <a:r>
              <a:rPr lang="en-US" dirty="0">
                <a:effectLst/>
                <a:latin typeface="Calibri" panose="020F0502020204030204" pitchFamily="34" charset="0"/>
                <a:cs typeface="Calibri" panose="020F0502020204030204" pitchFamily="34" charset="0"/>
              </a:rPr>
              <a:t>, that tell us the relevance of encoder hidden state </a:t>
            </a:r>
            <a:r>
              <a:rPr lang="en-US" i="1" dirty="0">
                <a:effectLst/>
                <a:latin typeface="Calibri" panose="020F0502020204030204" pitchFamily="34" charset="0"/>
                <a:cs typeface="Calibri" panose="020F0502020204030204" pitchFamily="34" charset="0"/>
              </a:rPr>
              <a:t>j </a:t>
            </a:r>
            <a:r>
              <a:rPr lang="en-US" dirty="0">
                <a:effectLst/>
                <a:latin typeface="Calibri" panose="020F0502020204030204" pitchFamily="34" charset="0"/>
                <a:cs typeface="Calibri" panose="020F0502020204030204" pitchFamily="34" charset="0"/>
              </a:rPr>
              <a:t>to hidden decoder state,  h</a:t>
            </a:r>
            <a:r>
              <a:rPr lang="en-US" baseline="30000" dirty="0">
                <a:effectLst/>
                <a:latin typeface="Calibri" panose="020F0502020204030204" pitchFamily="34" charset="0"/>
                <a:cs typeface="Calibri" panose="020F0502020204030204" pitchFamily="34" charset="0"/>
              </a:rPr>
              <a:t>d</a:t>
            </a:r>
            <a:r>
              <a:rPr lang="en-US" sz="3200" baseline="-25000" dirty="0">
                <a:effectLst/>
                <a:latin typeface="Calibri" panose="020F0502020204030204" pitchFamily="34" charset="0"/>
                <a:cs typeface="Calibri" panose="020F0502020204030204" pitchFamily="34" charset="0"/>
              </a:rPr>
              <a:t>i-1</a:t>
            </a: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And then use this </a:t>
            </a:r>
            <a:r>
              <a:rPr lang="en-US" dirty="0">
                <a:effectLst/>
                <a:latin typeface="Calibri" panose="020F0502020204030204" pitchFamily="34" charset="0"/>
                <a:cs typeface="Calibri" panose="020F0502020204030204" pitchFamily="34" charset="0"/>
              </a:rPr>
              <a:t>to help create a weighted average:</a:t>
            </a:r>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4" name="Picture 3">
            <a:extLst>
              <a:ext uri="{FF2B5EF4-FFF2-40B4-BE49-F238E27FC236}">
                <a16:creationId xmlns:a16="http://schemas.microsoft.com/office/drawing/2014/main" id="{7C721657-5AA8-9C5E-D3F7-0DBA6BD79577}"/>
              </a:ext>
            </a:extLst>
          </p:cNvPr>
          <p:cNvPicPr>
            <a:picLocks noChangeAspect="1"/>
          </p:cNvPicPr>
          <p:nvPr/>
        </p:nvPicPr>
        <p:blipFill>
          <a:blip r:embed="rId2"/>
          <a:stretch>
            <a:fillRect/>
          </a:stretch>
        </p:blipFill>
        <p:spPr>
          <a:xfrm>
            <a:off x="3346771" y="2154555"/>
            <a:ext cx="4650539" cy="730250"/>
          </a:xfrm>
          <a:prstGeom prst="rect">
            <a:avLst/>
          </a:prstGeom>
        </p:spPr>
      </p:pic>
      <p:pic>
        <p:nvPicPr>
          <p:cNvPr id="5" name="Picture 4">
            <a:extLst>
              <a:ext uri="{FF2B5EF4-FFF2-40B4-BE49-F238E27FC236}">
                <a16:creationId xmlns:a16="http://schemas.microsoft.com/office/drawing/2014/main" id="{F8ABC463-0242-C9C3-17CA-7E06D14DF37F}"/>
              </a:ext>
            </a:extLst>
          </p:cNvPr>
          <p:cNvPicPr>
            <a:picLocks noChangeAspect="1"/>
          </p:cNvPicPr>
          <p:nvPr/>
        </p:nvPicPr>
        <p:blipFill>
          <a:blip r:embed="rId3"/>
          <a:stretch>
            <a:fillRect/>
          </a:stretch>
        </p:blipFill>
        <p:spPr>
          <a:xfrm>
            <a:off x="3282612" y="3899048"/>
            <a:ext cx="5626776" cy="774701"/>
          </a:xfrm>
          <a:prstGeom prst="rect">
            <a:avLst/>
          </a:prstGeom>
        </p:spPr>
      </p:pic>
      <p:pic>
        <p:nvPicPr>
          <p:cNvPr id="6" name="Picture 5">
            <a:extLst>
              <a:ext uri="{FF2B5EF4-FFF2-40B4-BE49-F238E27FC236}">
                <a16:creationId xmlns:a16="http://schemas.microsoft.com/office/drawing/2014/main" id="{6B6C3FA4-DF16-3D29-04B6-8DF7054C00D3}"/>
              </a:ext>
            </a:extLst>
          </p:cNvPr>
          <p:cNvPicPr>
            <a:picLocks noChangeAspect="1"/>
          </p:cNvPicPr>
          <p:nvPr/>
        </p:nvPicPr>
        <p:blipFill>
          <a:blip r:embed="rId4"/>
          <a:stretch>
            <a:fillRect/>
          </a:stretch>
        </p:blipFill>
        <p:spPr>
          <a:xfrm>
            <a:off x="4572000" y="5638800"/>
            <a:ext cx="2657282" cy="1149095"/>
          </a:xfrm>
          <a:prstGeom prst="rect">
            <a:avLst/>
          </a:prstGeom>
        </p:spPr>
      </p:pic>
    </p:spTree>
    <p:extLst>
      <p:ext uri="{BB962C8B-B14F-4D97-AF65-F5344CB8AC3E}">
        <p14:creationId xmlns:p14="http://schemas.microsoft.com/office/powerpoint/2010/main" val="22875887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83EC-54A1-2ACE-F589-84D1078EA8E8}"/>
              </a:ext>
            </a:extLst>
          </p:cNvPr>
          <p:cNvSpPr>
            <a:spLocks noGrp="1"/>
          </p:cNvSpPr>
          <p:nvPr>
            <p:ph type="title"/>
          </p:nvPr>
        </p:nvSpPr>
        <p:spPr>
          <a:xfrm>
            <a:off x="1097280" y="159602"/>
            <a:ext cx="10637520" cy="1288197"/>
          </a:xfrm>
        </p:spPr>
        <p:txBody>
          <a:bodyPr>
            <a:noAutofit/>
          </a:bodyPr>
          <a:lstStyle/>
          <a:p>
            <a:r>
              <a:rPr lang="en-US" sz="4000" dirty="0"/>
              <a:t>E</a:t>
            </a:r>
            <a:r>
              <a:rPr lang="en-US" sz="4000" dirty="0">
                <a:effectLst/>
              </a:rPr>
              <a:t>ncoder-decoder with attention, focusing on the computation of c</a:t>
            </a:r>
            <a:endParaRPr lang="en-US" sz="4000" dirty="0"/>
          </a:p>
        </p:txBody>
      </p:sp>
      <p:pic>
        <p:nvPicPr>
          <p:cNvPr id="5" name="Content Placeholder 4">
            <a:extLst>
              <a:ext uri="{FF2B5EF4-FFF2-40B4-BE49-F238E27FC236}">
                <a16:creationId xmlns:a16="http://schemas.microsoft.com/office/drawing/2014/main" id="{B415C6F9-88C3-ED49-27C8-A11F6B01F968}"/>
              </a:ext>
            </a:extLst>
          </p:cNvPr>
          <p:cNvPicPr>
            <a:picLocks noGrp="1" noChangeAspect="1"/>
          </p:cNvPicPr>
          <p:nvPr>
            <p:ph idx="1"/>
          </p:nvPr>
        </p:nvPicPr>
        <p:blipFill>
          <a:blip r:embed="rId3"/>
          <a:stretch>
            <a:fillRect/>
          </a:stretch>
        </p:blipFill>
        <p:spPr>
          <a:xfrm>
            <a:off x="1096963" y="1633217"/>
            <a:ext cx="10058400" cy="4505966"/>
          </a:xfrm>
        </p:spPr>
      </p:pic>
    </p:spTree>
    <p:extLst>
      <p:ext uri="{BB962C8B-B14F-4D97-AF65-F5344CB8AC3E}">
        <p14:creationId xmlns:p14="http://schemas.microsoft.com/office/powerpoint/2010/main" val="15171561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F37C5-36B5-923E-7C14-036ED05037F1}"/>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0925B22B-7AF7-7E94-57AD-75A64F310D56}"/>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F25C5D88-0AB8-A9EE-EAF5-457E337E58BF}"/>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 Encoder-Decoder Architecture</a:t>
            </a:r>
          </a:p>
        </p:txBody>
      </p:sp>
      <p:sp>
        <p:nvSpPr>
          <p:cNvPr id="3" name="Text Placeholder 2">
            <a:extLst>
              <a:ext uri="{FF2B5EF4-FFF2-40B4-BE49-F238E27FC236}">
                <a16:creationId xmlns:a16="http://schemas.microsoft.com/office/drawing/2014/main" id="{C3E358CF-F70B-FF0D-5153-26D6DF598747}"/>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093529685"/>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A5C929-4BD2-DD8B-70E5-74C628087603}"/>
              </a:ext>
            </a:extLst>
          </p:cNvPr>
          <p:cNvSpPr>
            <a:spLocks noGrp="1"/>
          </p:cNvSpPr>
          <p:nvPr>
            <p:ph type="title"/>
          </p:nvPr>
        </p:nvSpPr>
        <p:spPr/>
        <p:txBody>
          <a:bodyPr/>
          <a:lstStyle/>
          <a:p>
            <a:r>
              <a:rPr lang="en-US" dirty="0"/>
              <a:t>Four architectures for NLP tasks with RNNs</a:t>
            </a:r>
          </a:p>
        </p:txBody>
      </p:sp>
      <p:pic>
        <p:nvPicPr>
          <p:cNvPr id="8" name="Content Placeholder 7">
            <a:extLst>
              <a:ext uri="{FF2B5EF4-FFF2-40B4-BE49-F238E27FC236}">
                <a16:creationId xmlns:a16="http://schemas.microsoft.com/office/drawing/2014/main" id="{720E4D55-EED2-E82D-2DE6-49936639BD3D}"/>
              </a:ext>
            </a:extLst>
          </p:cNvPr>
          <p:cNvPicPr>
            <a:picLocks noGrp="1" noChangeAspect="1"/>
          </p:cNvPicPr>
          <p:nvPr>
            <p:ph idx="1"/>
          </p:nvPr>
        </p:nvPicPr>
        <p:blipFill>
          <a:blip r:embed="rId2"/>
          <a:stretch>
            <a:fillRect/>
          </a:stretch>
        </p:blipFill>
        <p:spPr>
          <a:xfrm>
            <a:off x="2358204" y="1600200"/>
            <a:ext cx="7535917" cy="4572000"/>
          </a:xfrm>
        </p:spPr>
      </p:pic>
    </p:spTree>
    <p:extLst>
      <p:ext uri="{BB962C8B-B14F-4D97-AF65-F5344CB8AC3E}">
        <p14:creationId xmlns:p14="http://schemas.microsoft.com/office/powerpoint/2010/main" val="3575002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57148-B5C1-4307-5E6A-02EF2F81DC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BB6346-DCF3-352B-E9B2-72A17002941F}"/>
              </a:ext>
            </a:extLst>
          </p:cNvPr>
          <p:cNvSpPr>
            <a:spLocks noGrp="1"/>
          </p:cNvSpPr>
          <p:nvPr>
            <p:ph type="title"/>
          </p:nvPr>
        </p:nvSpPr>
        <p:spPr/>
        <p:txBody>
          <a:bodyPr/>
          <a:lstStyle/>
          <a:p>
            <a:r>
              <a:rPr lang="en-US" dirty="0"/>
              <a:t>Training in simple RNNs</a:t>
            </a:r>
          </a:p>
        </p:txBody>
      </p:sp>
      <p:pic>
        <p:nvPicPr>
          <p:cNvPr id="6" name="Content Placeholder 4">
            <a:extLst>
              <a:ext uri="{FF2B5EF4-FFF2-40B4-BE49-F238E27FC236}">
                <a16:creationId xmlns:a16="http://schemas.microsoft.com/office/drawing/2014/main" id="{B5D5B4E3-6A3E-9C06-4746-0A9BBE6885F1}"/>
              </a:ext>
            </a:extLst>
          </p:cNvPr>
          <p:cNvPicPr>
            <a:picLocks noChangeAspect="1"/>
          </p:cNvPicPr>
          <p:nvPr/>
        </p:nvPicPr>
        <p:blipFill>
          <a:blip r:embed="rId2"/>
          <a:stretch>
            <a:fillRect/>
          </a:stretch>
        </p:blipFill>
        <p:spPr>
          <a:xfrm>
            <a:off x="5257800" y="914400"/>
            <a:ext cx="6609520" cy="2667000"/>
          </a:xfrm>
          <a:prstGeom prst="rect">
            <a:avLst/>
          </a:prstGeom>
        </p:spPr>
      </p:pic>
      <p:sp>
        <p:nvSpPr>
          <p:cNvPr id="3" name="Content Placeholder 2">
            <a:extLst>
              <a:ext uri="{FF2B5EF4-FFF2-40B4-BE49-F238E27FC236}">
                <a16:creationId xmlns:a16="http://schemas.microsoft.com/office/drawing/2014/main" id="{82E6C36E-5154-BBDF-AB43-545EC58C8FB8}"/>
              </a:ext>
            </a:extLst>
          </p:cNvPr>
          <p:cNvSpPr>
            <a:spLocks noGrp="1"/>
          </p:cNvSpPr>
          <p:nvPr>
            <p:ph idx="1"/>
          </p:nvPr>
        </p:nvSpPr>
        <p:spPr>
          <a:xfrm>
            <a:off x="838201" y="1219200"/>
            <a:ext cx="11353800" cy="5181600"/>
          </a:xfrm>
        </p:spPr>
        <p:txBody>
          <a:bodyPr>
            <a:normAutofit/>
          </a:bodyPr>
          <a:lstStyle/>
          <a:p>
            <a:r>
              <a:rPr lang="en-US" dirty="0">
                <a:effectLst/>
                <a:latin typeface="Calibri" panose="020F0502020204030204" pitchFamily="34" charset="0"/>
                <a:cs typeface="Calibri" panose="020F0502020204030204" pitchFamily="34" charset="0"/>
              </a:rPr>
              <a:t>Just like feedforward training:</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training set,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a loss function,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backpropagation </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Weights that need to be updated:</a:t>
            </a:r>
          </a:p>
          <a:p>
            <a:pPr marL="342900" indent="-342900">
              <a:buFont typeface="Arial" panose="020B0604020202020204" pitchFamily="34" charset="0"/>
              <a:buChar char="•"/>
            </a:pPr>
            <a:r>
              <a:rPr lang="en-US" b="1" dirty="0">
                <a:effectLst/>
                <a:latin typeface="Calibri" panose="020F0502020204030204" pitchFamily="34" charset="0"/>
                <a:cs typeface="Calibri" panose="020F0502020204030204" pitchFamily="34" charset="0"/>
              </a:rPr>
              <a:t>W</a:t>
            </a:r>
            <a:r>
              <a:rPr lang="en-US" dirty="0">
                <a:effectLst/>
                <a:latin typeface="Calibri" panose="020F0502020204030204" pitchFamily="34" charset="0"/>
                <a:cs typeface="Calibri" panose="020F0502020204030204" pitchFamily="34" charset="0"/>
              </a:rPr>
              <a:t>, the weights from the input layer to the hidden layer, </a:t>
            </a:r>
          </a:p>
          <a:p>
            <a:pPr marL="342900" indent="-342900">
              <a:buFont typeface="Arial" panose="020B0604020202020204" pitchFamily="34" charset="0"/>
              <a:buChar char="•"/>
            </a:pPr>
            <a:r>
              <a:rPr lang="en-US" b="1" dirty="0">
                <a:effectLst/>
                <a:latin typeface="Calibri" panose="020F0502020204030204" pitchFamily="34" charset="0"/>
                <a:cs typeface="Calibri" panose="020F0502020204030204" pitchFamily="34" charset="0"/>
              </a:rPr>
              <a:t>U</a:t>
            </a:r>
            <a:r>
              <a:rPr lang="en-US" dirty="0">
                <a:effectLst/>
                <a:latin typeface="Calibri" panose="020F0502020204030204" pitchFamily="34" charset="0"/>
                <a:cs typeface="Calibri" panose="020F0502020204030204" pitchFamily="34" charset="0"/>
              </a:rPr>
              <a:t>, the weights from the previous hidden layer to the current hidden layer,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V</a:t>
            </a:r>
            <a:r>
              <a:rPr lang="en-US" b="1" dirty="0">
                <a:effectLst/>
                <a:latin typeface="Calibri" panose="020F0502020204030204" pitchFamily="34" charset="0"/>
                <a:cs typeface="Calibri" panose="020F0502020204030204" pitchFamily="34" charset="0"/>
              </a:rPr>
              <a:t>,</a:t>
            </a:r>
            <a:r>
              <a:rPr lang="en-US" dirty="0">
                <a:effectLst/>
                <a:latin typeface="Calibri" panose="020F0502020204030204" pitchFamily="34" charset="0"/>
                <a:cs typeface="Calibri" panose="020F0502020204030204" pitchFamily="34" charset="0"/>
              </a:rPr>
              <a:t> the weights from the hidden layer to the output layer. </a:t>
            </a:r>
            <a:endParaRPr lang="en-US"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3200" dirty="0"/>
          </a:p>
        </p:txBody>
      </p:sp>
    </p:spTree>
    <p:extLst>
      <p:ext uri="{BB962C8B-B14F-4D97-AF65-F5344CB8AC3E}">
        <p14:creationId xmlns:p14="http://schemas.microsoft.com/office/powerpoint/2010/main" val="8119697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BFD68-38F2-0B5A-1DA0-C852B2603FE3}"/>
              </a:ext>
            </a:extLst>
          </p:cNvPr>
          <p:cNvSpPr>
            <a:spLocks noGrp="1"/>
          </p:cNvSpPr>
          <p:nvPr>
            <p:ph type="title"/>
          </p:nvPr>
        </p:nvSpPr>
        <p:spPr/>
        <p:txBody>
          <a:bodyPr/>
          <a:lstStyle/>
          <a:p>
            <a:r>
              <a:rPr lang="en-US" dirty="0"/>
              <a:t>3 components of an encoder-decoder</a:t>
            </a:r>
          </a:p>
        </p:txBody>
      </p:sp>
      <p:sp>
        <p:nvSpPr>
          <p:cNvPr id="3" name="Content Placeholder 2">
            <a:extLst>
              <a:ext uri="{FF2B5EF4-FFF2-40B4-BE49-F238E27FC236}">
                <a16:creationId xmlns:a16="http://schemas.microsoft.com/office/drawing/2014/main" id="{2F303CD8-DBC0-879E-078F-4AF5D4DB84B9}"/>
              </a:ext>
            </a:extLst>
          </p:cNvPr>
          <p:cNvSpPr>
            <a:spLocks noGrp="1"/>
          </p:cNvSpPr>
          <p:nvPr>
            <p:ph idx="1"/>
          </p:nvPr>
        </p:nvSpPr>
        <p:spPr/>
        <p:txBody>
          <a:bodyPr/>
          <a:lstStyle/>
          <a:p>
            <a:pPr>
              <a:buFont typeface="+mj-lt"/>
              <a:buAutoNum type="arabicPeriod"/>
            </a:pPr>
            <a:r>
              <a:rPr lang="en-US" sz="3200" dirty="0">
                <a:effectLst/>
                <a:latin typeface="Calibri" panose="020F0502020204030204" pitchFamily="34" charset="0"/>
                <a:cs typeface="Calibri" panose="020F0502020204030204" pitchFamily="34" charset="0"/>
              </a:rPr>
              <a:t> An </a:t>
            </a:r>
            <a:r>
              <a:rPr lang="en-US" sz="3200" b="0" dirty="0">
                <a:effectLst/>
                <a:latin typeface="Calibri" panose="020F0502020204030204" pitchFamily="34" charset="0"/>
                <a:cs typeface="Calibri" panose="020F0502020204030204" pitchFamily="34" charset="0"/>
              </a:rPr>
              <a:t>encoder </a:t>
            </a:r>
            <a:r>
              <a:rPr lang="en-US" sz="3200" dirty="0">
                <a:effectLst/>
                <a:latin typeface="Calibri" panose="020F0502020204030204" pitchFamily="34" charset="0"/>
                <a:cs typeface="Calibri" panose="020F0502020204030204" pitchFamily="34" charset="0"/>
              </a:rPr>
              <a:t>that accepts an input sequence, </a:t>
            </a:r>
            <a:r>
              <a:rPr lang="en-US" sz="3200" i="1" dirty="0">
                <a:effectLst/>
                <a:latin typeface="Calibri" panose="020F0502020204030204" pitchFamily="34" charset="0"/>
                <a:cs typeface="Calibri" panose="020F0502020204030204" pitchFamily="34" charset="0"/>
              </a:rPr>
              <a:t>x</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and generates a corresponding sequence of contextualized representations,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t>
            </a:r>
          </a:p>
          <a:p>
            <a:pPr>
              <a:buFont typeface="+mj-lt"/>
              <a:buAutoNum type="arabicPeriod"/>
            </a:pPr>
            <a:r>
              <a:rPr lang="en-US" sz="3200" dirty="0">
                <a:effectLst/>
                <a:latin typeface="Calibri" panose="020F0502020204030204" pitchFamily="34" charset="0"/>
                <a:cs typeface="Calibri" panose="020F0502020204030204" pitchFamily="34" charset="0"/>
              </a:rPr>
              <a:t> A </a:t>
            </a:r>
            <a:r>
              <a:rPr lang="en-US" sz="3200" b="0" dirty="0">
                <a:effectLst/>
                <a:latin typeface="Calibri" panose="020F0502020204030204" pitchFamily="34" charset="0"/>
                <a:cs typeface="Calibri" panose="020F0502020204030204" pitchFamily="34" charset="0"/>
              </a:rPr>
              <a:t>context vector</a:t>
            </a:r>
            <a:r>
              <a:rPr lang="en-US" sz="3200" dirty="0">
                <a:effectLst/>
                <a:latin typeface="Calibri" panose="020F0502020204030204" pitchFamily="34" charset="0"/>
                <a:cs typeface="Calibri" panose="020F0502020204030204" pitchFamily="34" charset="0"/>
              </a:rPr>
              <a:t>, </a:t>
            </a:r>
            <a:r>
              <a:rPr lang="en-US" sz="3200" i="1" dirty="0">
                <a:effectLst/>
                <a:latin typeface="Calibri" panose="020F0502020204030204" pitchFamily="34" charset="0"/>
                <a:cs typeface="Calibri" panose="020F0502020204030204" pitchFamily="34" charset="0"/>
              </a:rPr>
              <a:t>c</a:t>
            </a:r>
            <a:r>
              <a:rPr lang="en-US" sz="3200" dirty="0">
                <a:effectLst/>
                <a:latin typeface="Calibri" panose="020F0502020204030204" pitchFamily="34" charset="0"/>
                <a:cs typeface="Calibri" panose="020F0502020204030204" pitchFamily="34" charset="0"/>
              </a:rPr>
              <a:t>, which is a function of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and conveys the essence of the input to the decoder. </a:t>
            </a:r>
          </a:p>
          <a:p>
            <a:pPr>
              <a:buFont typeface="+mj-lt"/>
              <a:buAutoNum type="arabicPeriod"/>
            </a:pPr>
            <a:r>
              <a:rPr lang="en-US" sz="3200" dirty="0">
                <a:effectLst/>
                <a:latin typeface="Calibri" panose="020F0502020204030204" pitchFamily="34" charset="0"/>
                <a:cs typeface="Calibri" panose="020F0502020204030204" pitchFamily="34" charset="0"/>
              </a:rPr>
              <a:t> A </a:t>
            </a:r>
            <a:r>
              <a:rPr lang="en-US" sz="3200" b="0" dirty="0">
                <a:effectLst/>
                <a:latin typeface="Calibri" panose="020F0502020204030204" pitchFamily="34" charset="0"/>
                <a:cs typeface="Calibri" panose="020F0502020204030204" pitchFamily="34" charset="0"/>
              </a:rPr>
              <a:t>decoder</a:t>
            </a:r>
            <a:r>
              <a:rPr lang="en-US" sz="3200" dirty="0">
                <a:effectLst/>
                <a:latin typeface="Calibri" panose="020F0502020204030204" pitchFamily="34" charset="0"/>
                <a:cs typeface="Calibri" panose="020F0502020204030204" pitchFamily="34" charset="0"/>
              </a:rPr>
              <a:t>, which accepts </a:t>
            </a:r>
            <a:r>
              <a:rPr lang="en-US" sz="3200" i="1" dirty="0">
                <a:effectLst/>
                <a:latin typeface="Calibri" panose="020F0502020204030204" pitchFamily="34" charset="0"/>
                <a:cs typeface="Calibri" panose="020F0502020204030204" pitchFamily="34" charset="0"/>
              </a:rPr>
              <a:t>c </a:t>
            </a:r>
            <a:r>
              <a:rPr lang="en-US" sz="3200" dirty="0">
                <a:effectLst/>
                <a:latin typeface="Calibri" panose="020F0502020204030204" pitchFamily="34" charset="0"/>
                <a:cs typeface="Calibri" panose="020F0502020204030204" pitchFamily="34" charset="0"/>
              </a:rPr>
              <a:t>as input and generates an arbitrary length sequence of hidden states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m</a:t>
            </a:r>
            <a:r>
              <a:rPr lang="en-US" sz="3200" dirty="0">
                <a:effectLst/>
                <a:latin typeface="Calibri" panose="020F0502020204030204" pitchFamily="34" charset="0"/>
                <a:cs typeface="Calibri" panose="020F0502020204030204" pitchFamily="34" charset="0"/>
              </a:rPr>
              <a:t>, from which a corresponding sequence of output states </a:t>
            </a:r>
            <a:r>
              <a:rPr lang="en-US" sz="3200" i="1" dirty="0">
                <a:effectLst/>
                <a:latin typeface="Calibri" panose="020F0502020204030204" pitchFamily="34" charset="0"/>
                <a:cs typeface="Calibri" panose="020F0502020204030204" pitchFamily="34" charset="0"/>
              </a:rPr>
              <a:t>y</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m</a:t>
            </a:r>
            <a:r>
              <a:rPr lang="en-US" sz="3200" dirty="0">
                <a:effectLst/>
                <a:latin typeface="Calibri" panose="020F0502020204030204" pitchFamily="34" charset="0"/>
                <a:cs typeface="Calibri" panose="020F0502020204030204" pitchFamily="34" charset="0"/>
              </a:rPr>
              <a:t>, can be obtained</a:t>
            </a:r>
          </a:p>
          <a:p>
            <a:endParaRPr lang="en-US" dirty="0"/>
          </a:p>
        </p:txBody>
      </p:sp>
    </p:spTree>
    <p:extLst>
      <p:ext uri="{BB962C8B-B14F-4D97-AF65-F5344CB8AC3E}">
        <p14:creationId xmlns:p14="http://schemas.microsoft.com/office/powerpoint/2010/main" val="2132537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F9494-D67D-51C3-7A6D-CC764A55656D}"/>
              </a:ext>
            </a:extLst>
          </p:cNvPr>
          <p:cNvSpPr>
            <a:spLocks noGrp="1"/>
          </p:cNvSpPr>
          <p:nvPr>
            <p:ph type="title"/>
          </p:nvPr>
        </p:nvSpPr>
        <p:spPr/>
        <p:txBody>
          <a:bodyPr/>
          <a:lstStyle/>
          <a:p>
            <a:r>
              <a:rPr lang="en-US" dirty="0"/>
              <a:t>Encoder-decoder</a:t>
            </a:r>
          </a:p>
        </p:txBody>
      </p:sp>
      <p:pic>
        <p:nvPicPr>
          <p:cNvPr id="5" name="Content Placeholder 4">
            <a:extLst>
              <a:ext uri="{FF2B5EF4-FFF2-40B4-BE49-F238E27FC236}">
                <a16:creationId xmlns:a16="http://schemas.microsoft.com/office/drawing/2014/main" id="{8822D0CA-5C72-9026-E194-FF8B11D278F9}"/>
              </a:ext>
            </a:extLst>
          </p:cNvPr>
          <p:cNvPicPr>
            <a:picLocks noGrp="1" noChangeAspect="1"/>
          </p:cNvPicPr>
          <p:nvPr>
            <p:ph idx="1"/>
          </p:nvPr>
        </p:nvPicPr>
        <p:blipFill>
          <a:blip r:embed="rId2"/>
          <a:stretch>
            <a:fillRect/>
          </a:stretch>
        </p:blipFill>
        <p:spPr>
          <a:xfrm>
            <a:off x="1096963" y="2203568"/>
            <a:ext cx="10058400" cy="3365263"/>
          </a:xfrm>
        </p:spPr>
      </p:pic>
    </p:spTree>
    <p:extLst>
      <p:ext uri="{BB962C8B-B14F-4D97-AF65-F5344CB8AC3E}">
        <p14:creationId xmlns:p14="http://schemas.microsoft.com/office/powerpoint/2010/main" val="24861276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1F34F-88F2-3766-A46C-D240339684AF}"/>
              </a:ext>
            </a:extLst>
          </p:cNvPr>
          <p:cNvSpPr>
            <a:spLocks noGrp="1"/>
          </p:cNvSpPr>
          <p:nvPr>
            <p:ph type="title"/>
          </p:nvPr>
        </p:nvSpPr>
        <p:spPr/>
        <p:txBody>
          <a:bodyPr/>
          <a:lstStyle/>
          <a:p>
            <a:r>
              <a:rPr lang="en-US" dirty="0"/>
              <a:t>Encoder-decoder for translation</a:t>
            </a:r>
          </a:p>
        </p:txBody>
      </p:sp>
      <p:pic>
        <p:nvPicPr>
          <p:cNvPr id="4" name="Content Placeholder 3">
            <a:extLst>
              <a:ext uri="{FF2B5EF4-FFF2-40B4-BE49-F238E27FC236}">
                <a16:creationId xmlns:a16="http://schemas.microsoft.com/office/drawing/2014/main" id="{AE8404B2-2E27-BD1C-2F39-BF9A1B469C59}"/>
              </a:ext>
            </a:extLst>
          </p:cNvPr>
          <p:cNvPicPr>
            <a:picLocks noGrp="1" noChangeAspect="1"/>
          </p:cNvPicPr>
          <p:nvPr>
            <p:ph idx="1"/>
          </p:nvPr>
        </p:nvPicPr>
        <p:blipFill>
          <a:blip r:embed="rId2"/>
          <a:stretch>
            <a:fillRect/>
          </a:stretch>
        </p:blipFill>
        <p:spPr>
          <a:xfrm>
            <a:off x="2590800" y="2750404"/>
            <a:ext cx="5842000" cy="2286000"/>
          </a:xfrm>
          <a:prstGeom prst="rect">
            <a:avLst/>
          </a:prstGeom>
        </p:spPr>
      </p:pic>
      <p:pic>
        <p:nvPicPr>
          <p:cNvPr id="5" name="Picture 4">
            <a:extLst>
              <a:ext uri="{FF2B5EF4-FFF2-40B4-BE49-F238E27FC236}">
                <a16:creationId xmlns:a16="http://schemas.microsoft.com/office/drawing/2014/main" id="{582F101F-6453-92FE-DB92-F02855C8B968}"/>
              </a:ext>
            </a:extLst>
          </p:cNvPr>
          <p:cNvPicPr>
            <a:picLocks noChangeAspect="1"/>
          </p:cNvPicPr>
          <p:nvPr/>
        </p:nvPicPr>
        <p:blipFill>
          <a:blip r:embed="rId3"/>
          <a:stretch>
            <a:fillRect/>
          </a:stretch>
        </p:blipFill>
        <p:spPr>
          <a:xfrm>
            <a:off x="1296297" y="2078307"/>
            <a:ext cx="9348064" cy="907196"/>
          </a:xfrm>
          <a:prstGeom prst="rect">
            <a:avLst/>
          </a:prstGeom>
        </p:spPr>
      </p:pic>
      <p:sp>
        <p:nvSpPr>
          <p:cNvPr id="8" name="TextBox 7">
            <a:extLst>
              <a:ext uri="{FF2B5EF4-FFF2-40B4-BE49-F238E27FC236}">
                <a16:creationId xmlns:a16="http://schemas.microsoft.com/office/drawing/2014/main" id="{CF75D9CA-6C8F-9D6D-43FD-826F5542B026}"/>
              </a:ext>
            </a:extLst>
          </p:cNvPr>
          <p:cNvSpPr txBox="1"/>
          <p:nvPr/>
        </p:nvSpPr>
        <p:spPr>
          <a:xfrm>
            <a:off x="1361938" y="1701229"/>
            <a:ext cx="4130041"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Regular language modeling</a:t>
            </a:r>
          </a:p>
        </p:txBody>
      </p:sp>
    </p:spTree>
    <p:extLst>
      <p:ext uri="{BB962C8B-B14F-4D97-AF65-F5344CB8AC3E}">
        <p14:creationId xmlns:p14="http://schemas.microsoft.com/office/powerpoint/2010/main" val="29361366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CDD66-0E3D-FDCE-D675-3DA0F9511F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E148B9-AF20-97B2-65B8-98EA58BA2CE8}"/>
              </a:ext>
            </a:extLst>
          </p:cNvPr>
          <p:cNvSpPr>
            <a:spLocks noGrp="1"/>
          </p:cNvSpPr>
          <p:nvPr>
            <p:ph type="title"/>
          </p:nvPr>
        </p:nvSpPr>
        <p:spPr/>
        <p:txBody>
          <a:bodyPr/>
          <a:lstStyle/>
          <a:p>
            <a:r>
              <a:rPr lang="en-US" dirty="0"/>
              <a:t>Encoder-decoder </a:t>
            </a:r>
            <a:r>
              <a:rPr lang="en-US"/>
              <a:t>for translation</a:t>
            </a:r>
          </a:p>
        </p:txBody>
      </p:sp>
      <p:pic>
        <p:nvPicPr>
          <p:cNvPr id="6" name="Picture 5">
            <a:extLst>
              <a:ext uri="{FF2B5EF4-FFF2-40B4-BE49-F238E27FC236}">
                <a16:creationId xmlns:a16="http://schemas.microsoft.com/office/drawing/2014/main" id="{8A6287F1-B3AB-A11B-9474-7AA42606226F}"/>
              </a:ext>
            </a:extLst>
          </p:cNvPr>
          <p:cNvPicPr>
            <a:picLocks noChangeAspect="1"/>
          </p:cNvPicPr>
          <p:nvPr/>
        </p:nvPicPr>
        <p:blipFill>
          <a:blip r:embed="rId2"/>
          <a:stretch>
            <a:fillRect/>
          </a:stretch>
        </p:blipFill>
        <p:spPr>
          <a:xfrm>
            <a:off x="1031639" y="4900977"/>
            <a:ext cx="10807451" cy="631092"/>
          </a:xfrm>
          <a:prstGeom prst="rect">
            <a:avLst/>
          </a:prstGeom>
        </p:spPr>
      </p:pic>
      <p:sp>
        <p:nvSpPr>
          <p:cNvPr id="7" name="Content Placeholder 6">
            <a:extLst>
              <a:ext uri="{FF2B5EF4-FFF2-40B4-BE49-F238E27FC236}">
                <a16:creationId xmlns:a16="http://schemas.microsoft.com/office/drawing/2014/main" id="{700B16F3-C6AE-3755-4729-CBD1897A8DA7}"/>
              </a:ext>
            </a:extLst>
          </p:cNvPr>
          <p:cNvSpPr>
            <a:spLocks noGrp="1"/>
          </p:cNvSpPr>
          <p:nvPr>
            <p:ph idx="1"/>
          </p:nvPr>
        </p:nvSpPr>
        <p:spPr>
          <a:xfrm>
            <a:off x="1031639" y="1524000"/>
            <a:ext cx="10058401" cy="2895600"/>
          </a:xfrm>
        </p:spPr>
        <p:txBody>
          <a:bodyPr>
            <a:normAutofit/>
          </a:bodyPr>
          <a:lstStyle/>
          <a:p>
            <a:r>
              <a:rPr lang="en-US" sz="3600" dirty="0">
                <a:latin typeface="Calibri" panose="020F0502020204030204" pitchFamily="34" charset="0"/>
                <a:cs typeface="Calibri" panose="020F0502020204030204" pitchFamily="34" charset="0"/>
              </a:rPr>
              <a:t>	Let x be the source text plus a separate token &lt;s&gt; and y the target</a:t>
            </a:r>
          </a:p>
          <a:p>
            <a:r>
              <a:rPr lang="en-US" sz="3600" dirty="0">
                <a:latin typeface="Calibri" panose="020F0502020204030204" pitchFamily="34" charset="0"/>
                <a:cs typeface="Calibri" panose="020F0502020204030204" pitchFamily="34" charset="0"/>
              </a:rPr>
              <a:t>Let x = The green witch arrive &lt;s&gt;</a:t>
            </a:r>
          </a:p>
          <a:p>
            <a:r>
              <a:rPr lang="en-US" sz="3600" dirty="0">
                <a:latin typeface="Calibri" panose="020F0502020204030204" pitchFamily="34" charset="0"/>
                <a:cs typeface="Calibri" panose="020F0502020204030204" pitchFamily="34" charset="0"/>
              </a:rPr>
              <a:t>Let y = </a:t>
            </a:r>
            <a:r>
              <a:rPr lang="en-US" sz="3600" i="1" dirty="0" err="1">
                <a:effectLst/>
                <a:latin typeface="Calibri" panose="020F0502020204030204" pitchFamily="34" charset="0"/>
                <a:cs typeface="Calibri" panose="020F0502020204030204" pitchFamily="34" charset="0"/>
              </a:rPr>
              <a:t>llego</a:t>
            </a:r>
            <a:r>
              <a:rPr lang="en-US" sz="3600" i="1" dirty="0">
                <a:effectLst/>
                <a:latin typeface="Calibri" panose="020F0502020204030204" pitchFamily="34" charset="0"/>
                <a:cs typeface="Calibri" panose="020F0502020204030204" pitchFamily="34" charset="0"/>
              </a:rPr>
              <a:t> ́ la bruja </a:t>
            </a:r>
            <a:r>
              <a:rPr lang="en-US" sz="3600" i="1" dirty="0" err="1">
                <a:effectLst/>
                <a:latin typeface="Calibri" panose="020F0502020204030204" pitchFamily="34" charset="0"/>
                <a:cs typeface="Calibri" panose="020F0502020204030204" pitchFamily="34" charset="0"/>
              </a:rPr>
              <a:t>verde</a:t>
            </a:r>
            <a:r>
              <a:rPr lang="en-US" sz="3600" i="1" dirty="0">
                <a:effectLst/>
                <a:latin typeface="Calibri" panose="020F0502020204030204" pitchFamily="34" charset="0"/>
                <a:cs typeface="Calibri" panose="020F0502020204030204" pitchFamily="34" charset="0"/>
              </a:rPr>
              <a:t> </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558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A9915-43B9-970E-0321-F1BE551AF3D6}"/>
              </a:ext>
            </a:extLst>
          </p:cNvPr>
          <p:cNvSpPr>
            <a:spLocks noGrp="1"/>
          </p:cNvSpPr>
          <p:nvPr>
            <p:ph type="title"/>
          </p:nvPr>
        </p:nvSpPr>
        <p:spPr/>
        <p:txBody>
          <a:bodyPr/>
          <a:lstStyle/>
          <a:p>
            <a:r>
              <a:rPr lang="en-US" dirty="0"/>
              <a:t>Encoder-decoder simplified</a:t>
            </a:r>
          </a:p>
        </p:txBody>
      </p:sp>
      <p:pic>
        <p:nvPicPr>
          <p:cNvPr id="5" name="Content Placeholder 4">
            <a:extLst>
              <a:ext uri="{FF2B5EF4-FFF2-40B4-BE49-F238E27FC236}">
                <a16:creationId xmlns:a16="http://schemas.microsoft.com/office/drawing/2014/main" id="{12A0951F-0378-23DB-3193-08B6C3C623CC}"/>
              </a:ext>
            </a:extLst>
          </p:cNvPr>
          <p:cNvPicPr>
            <a:picLocks noGrp="1" noChangeAspect="1"/>
          </p:cNvPicPr>
          <p:nvPr>
            <p:ph idx="1"/>
          </p:nvPr>
        </p:nvPicPr>
        <p:blipFill>
          <a:blip r:embed="rId3"/>
          <a:stretch>
            <a:fillRect/>
          </a:stretch>
        </p:blipFill>
        <p:spPr>
          <a:xfrm>
            <a:off x="1096963" y="1754653"/>
            <a:ext cx="10058400" cy="4263093"/>
          </a:xfrm>
        </p:spPr>
      </p:pic>
    </p:spTree>
    <p:extLst>
      <p:ext uri="{BB962C8B-B14F-4D97-AF65-F5344CB8AC3E}">
        <p14:creationId xmlns:p14="http://schemas.microsoft.com/office/powerpoint/2010/main" val="31193758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A5FDA-4C5B-2AEE-2D79-566BF5AB7C0E}"/>
              </a:ext>
            </a:extLst>
          </p:cNvPr>
          <p:cNvSpPr>
            <a:spLocks noGrp="1"/>
          </p:cNvSpPr>
          <p:nvPr>
            <p:ph type="title"/>
          </p:nvPr>
        </p:nvSpPr>
        <p:spPr/>
        <p:txBody>
          <a:bodyPr/>
          <a:lstStyle/>
          <a:p>
            <a:r>
              <a:rPr lang="en-US" dirty="0"/>
              <a:t>Encoder-decoder showing context</a:t>
            </a:r>
          </a:p>
        </p:txBody>
      </p:sp>
      <p:pic>
        <p:nvPicPr>
          <p:cNvPr id="5" name="Content Placeholder 4">
            <a:extLst>
              <a:ext uri="{FF2B5EF4-FFF2-40B4-BE49-F238E27FC236}">
                <a16:creationId xmlns:a16="http://schemas.microsoft.com/office/drawing/2014/main" id="{A08C59B2-89C9-3E09-09D1-159EA19808FA}"/>
              </a:ext>
            </a:extLst>
          </p:cNvPr>
          <p:cNvPicPr>
            <a:picLocks noGrp="1" noChangeAspect="1"/>
          </p:cNvPicPr>
          <p:nvPr>
            <p:ph idx="1"/>
          </p:nvPr>
        </p:nvPicPr>
        <p:blipFill>
          <a:blip r:embed="rId2"/>
          <a:stretch>
            <a:fillRect/>
          </a:stretch>
        </p:blipFill>
        <p:spPr>
          <a:xfrm>
            <a:off x="1097280" y="2617054"/>
            <a:ext cx="10058400" cy="3907856"/>
          </a:xfrm>
        </p:spPr>
      </p:pic>
      <p:pic>
        <p:nvPicPr>
          <p:cNvPr id="6" name="Picture 5">
            <a:extLst>
              <a:ext uri="{FF2B5EF4-FFF2-40B4-BE49-F238E27FC236}">
                <a16:creationId xmlns:a16="http://schemas.microsoft.com/office/drawing/2014/main" id="{B92FA72B-3179-829E-9332-23C48B4AEE0D}"/>
              </a:ext>
            </a:extLst>
          </p:cNvPr>
          <p:cNvPicPr>
            <a:picLocks noChangeAspect="1"/>
          </p:cNvPicPr>
          <p:nvPr/>
        </p:nvPicPr>
        <p:blipFill>
          <a:blip r:embed="rId3"/>
          <a:stretch>
            <a:fillRect/>
          </a:stretch>
        </p:blipFill>
        <p:spPr>
          <a:xfrm>
            <a:off x="1447800" y="1709858"/>
            <a:ext cx="5443176" cy="907196"/>
          </a:xfrm>
          <a:prstGeom prst="rect">
            <a:avLst/>
          </a:prstGeom>
        </p:spPr>
      </p:pic>
    </p:spTree>
    <p:extLst>
      <p:ext uri="{BB962C8B-B14F-4D97-AF65-F5344CB8AC3E}">
        <p14:creationId xmlns:p14="http://schemas.microsoft.com/office/powerpoint/2010/main" val="2734269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C133B-08CA-8101-AC45-4C1483326A12}"/>
              </a:ext>
            </a:extLst>
          </p:cNvPr>
          <p:cNvSpPr>
            <a:spLocks noGrp="1"/>
          </p:cNvSpPr>
          <p:nvPr>
            <p:ph type="title"/>
          </p:nvPr>
        </p:nvSpPr>
        <p:spPr/>
        <p:txBody>
          <a:bodyPr/>
          <a:lstStyle/>
          <a:p>
            <a:r>
              <a:rPr lang="en-US" dirty="0"/>
              <a:t>Encoder-decoder equations</a:t>
            </a:r>
          </a:p>
        </p:txBody>
      </p:sp>
      <p:sp>
        <p:nvSpPr>
          <p:cNvPr id="3" name="Content Placeholder 2">
            <a:extLst>
              <a:ext uri="{FF2B5EF4-FFF2-40B4-BE49-F238E27FC236}">
                <a16:creationId xmlns:a16="http://schemas.microsoft.com/office/drawing/2014/main" id="{637776C1-F9AC-8A07-9B06-D3FE5788AC87}"/>
              </a:ext>
            </a:extLst>
          </p:cNvPr>
          <p:cNvSpPr>
            <a:spLocks noGrp="1"/>
          </p:cNvSpPr>
          <p:nvPr>
            <p:ph idx="1"/>
          </p:nvPr>
        </p:nvSpPr>
        <p:spPr>
          <a:xfrm>
            <a:off x="1097285" y="4343400"/>
            <a:ext cx="10058401" cy="1828800"/>
          </a:xfrm>
        </p:spPr>
        <p:txBody>
          <a:bodyPr>
            <a:normAutofit fontScale="92500"/>
          </a:bodyPr>
          <a:lstStyle/>
          <a:p>
            <a:r>
              <a:rPr lang="en-US" sz="2400" i="1" dirty="0">
                <a:effectLst/>
                <a:latin typeface="Calibri" panose="020F0502020204030204" pitchFamily="34" charset="0"/>
                <a:cs typeface="Calibri" panose="020F0502020204030204" pitchFamily="34" charset="0"/>
              </a:rPr>
              <a:t>g </a:t>
            </a:r>
            <a:r>
              <a:rPr lang="en-US" sz="2400" dirty="0">
                <a:effectLst/>
                <a:latin typeface="Calibri" panose="020F0502020204030204" pitchFamily="34" charset="0"/>
                <a:cs typeface="Calibri" panose="020F0502020204030204" pitchFamily="34" charset="0"/>
              </a:rPr>
              <a:t>is a stand-in for some flavor of RNN </a:t>
            </a:r>
          </a:p>
          <a:p>
            <a:r>
              <a:rPr lang="en-US" sz="2400" i="1" dirty="0">
                <a:effectLst/>
                <a:latin typeface="Calibri" panose="020F0502020204030204" pitchFamily="34" charset="0"/>
                <a:cs typeface="Calibri" panose="020F0502020204030204" pitchFamily="34" charset="0"/>
              </a:rPr>
              <a:t>y</a:t>
            </a:r>
            <a:r>
              <a:rPr lang="en-US" sz="2400" dirty="0">
                <a:effectLst/>
                <a:latin typeface="Calibri" panose="020F0502020204030204" pitchFamily="34" charset="0"/>
                <a:cs typeface="Calibri" panose="020F0502020204030204" pitchFamily="34" charset="0"/>
              </a:rPr>
              <a:t>ˆ</a:t>
            </a:r>
            <a:r>
              <a:rPr lang="en-US" sz="3200" i="1" baseline="-25000" dirty="0">
                <a:effectLst/>
                <a:latin typeface="Calibri" panose="020F0502020204030204" pitchFamily="34" charset="0"/>
                <a:cs typeface="Calibri" panose="020F0502020204030204" pitchFamily="34" charset="0"/>
              </a:rPr>
              <a:t>t</a:t>
            </a:r>
            <a:r>
              <a:rPr lang="en-US" sz="3200" baseline="-25000" dirty="0">
                <a:effectLst/>
                <a:latin typeface="Calibri" panose="020F0502020204030204" pitchFamily="34" charset="0"/>
                <a:cs typeface="Calibri" panose="020F0502020204030204" pitchFamily="34" charset="0"/>
              </a:rPr>
              <a:t>−1</a:t>
            </a:r>
            <a:r>
              <a:rPr lang="en-US" sz="2400" dirty="0">
                <a:effectLst/>
                <a:latin typeface="Calibri" panose="020F0502020204030204" pitchFamily="34" charset="0"/>
                <a:cs typeface="Calibri" panose="020F0502020204030204" pitchFamily="34" charset="0"/>
              </a:rPr>
              <a:t> is the embedding for the output sampled from the </a:t>
            </a:r>
            <a:r>
              <a:rPr lang="en-US" sz="2400" dirty="0" err="1">
                <a:effectLst/>
                <a:latin typeface="Calibri" panose="020F0502020204030204" pitchFamily="34" charset="0"/>
                <a:cs typeface="Calibri" panose="020F0502020204030204" pitchFamily="34" charset="0"/>
              </a:rPr>
              <a:t>softmax</a:t>
            </a:r>
            <a:r>
              <a:rPr lang="en-US" sz="2400" dirty="0">
                <a:effectLst/>
                <a:latin typeface="Calibri" panose="020F0502020204030204" pitchFamily="34" charset="0"/>
                <a:cs typeface="Calibri" panose="020F0502020204030204" pitchFamily="34" charset="0"/>
              </a:rPr>
              <a:t> at the previous step</a:t>
            </a:r>
          </a:p>
          <a:p>
            <a:r>
              <a:rPr lang="en-US" sz="2400" dirty="0">
                <a:effectLst/>
                <a:latin typeface="Calibri" panose="020F0502020204030204" pitchFamily="34" charset="0"/>
                <a:cs typeface="Calibri" panose="020F0502020204030204" pitchFamily="34" charset="0"/>
              </a:rPr>
              <a:t>ˆ</a:t>
            </a:r>
            <a:r>
              <a:rPr lang="en-US" sz="2400" dirty="0" err="1">
                <a:effectLst/>
                <a:latin typeface="Calibri" panose="020F0502020204030204" pitchFamily="34" charset="0"/>
                <a:cs typeface="Calibri" panose="020F0502020204030204" pitchFamily="34" charset="0"/>
              </a:rPr>
              <a:t>y</a:t>
            </a:r>
            <a:r>
              <a:rPr lang="en-US" sz="3500" baseline="-25000" dirty="0" err="1">
                <a:effectLst/>
                <a:latin typeface="Calibri" panose="020F0502020204030204" pitchFamily="34" charset="0"/>
                <a:cs typeface="Calibri" panose="020F0502020204030204" pitchFamily="34" charset="0"/>
              </a:rPr>
              <a:t>t</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is a vector of probabilities over the vocabulary, representing the probability of each word occurring at time </a:t>
            </a:r>
            <a:r>
              <a:rPr lang="en-US" sz="2400" i="1" dirty="0">
                <a:effectLst/>
                <a:latin typeface="Calibri" panose="020F0502020204030204" pitchFamily="34" charset="0"/>
                <a:cs typeface="Calibri" panose="020F0502020204030204" pitchFamily="34" charset="0"/>
              </a:rPr>
              <a:t>t</a:t>
            </a:r>
            <a:r>
              <a:rPr lang="en-US" sz="2400" dirty="0">
                <a:effectLst/>
                <a:latin typeface="Calibri" panose="020F0502020204030204" pitchFamily="34" charset="0"/>
                <a:cs typeface="Calibri" panose="020F0502020204030204" pitchFamily="34" charset="0"/>
              </a:rPr>
              <a:t>. To generate text, we sample from this distribution ˆ</a:t>
            </a:r>
            <a:r>
              <a:rPr lang="en-US" sz="2400" dirty="0" err="1">
                <a:effectLst/>
                <a:latin typeface="Calibri" panose="020F0502020204030204" pitchFamily="34" charset="0"/>
                <a:cs typeface="Calibri" panose="020F0502020204030204" pitchFamily="34" charset="0"/>
              </a:rPr>
              <a:t>y</a:t>
            </a:r>
            <a:r>
              <a:rPr lang="en-US" sz="3500" i="1" baseline="-25000" dirty="0" err="1">
                <a:effectLst/>
                <a:latin typeface="Calibri" panose="020F0502020204030204" pitchFamily="34" charset="0"/>
                <a:cs typeface="Calibri" panose="020F0502020204030204" pitchFamily="34" charset="0"/>
              </a:rPr>
              <a:t>t</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 </a:t>
            </a:r>
          </a:p>
          <a:p>
            <a:endParaRPr lang="en-US" dirty="0"/>
          </a:p>
          <a:p>
            <a:endParaRPr lang="en-US" dirty="0"/>
          </a:p>
        </p:txBody>
      </p:sp>
      <p:pic>
        <p:nvPicPr>
          <p:cNvPr id="4" name="Picture 3">
            <a:extLst>
              <a:ext uri="{FF2B5EF4-FFF2-40B4-BE49-F238E27FC236}">
                <a16:creationId xmlns:a16="http://schemas.microsoft.com/office/drawing/2014/main" id="{727A657B-E4B4-892C-1BAD-CE823A07E096}"/>
              </a:ext>
            </a:extLst>
          </p:cNvPr>
          <p:cNvPicPr>
            <a:picLocks noChangeAspect="1"/>
          </p:cNvPicPr>
          <p:nvPr/>
        </p:nvPicPr>
        <p:blipFill>
          <a:blip r:embed="rId3"/>
          <a:stretch>
            <a:fillRect/>
          </a:stretch>
        </p:blipFill>
        <p:spPr>
          <a:xfrm>
            <a:off x="3810000" y="1600200"/>
            <a:ext cx="3834785" cy="2451100"/>
          </a:xfrm>
          <a:prstGeom prst="rect">
            <a:avLst/>
          </a:prstGeom>
        </p:spPr>
      </p:pic>
    </p:spTree>
    <p:extLst>
      <p:ext uri="{BB962C8B-B14F-4D97-AF65-F5344CB8AC3E}">
        <p14:creationId xmlns:p14="http://schemas.microsoft.com/office/powerpoint/2010/main" val="30013127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5B1D8-9754-4DAF-3AF5-905761E25EF3}"/>
              </a:ext>
            </a:extLst>
          </p:cNvPr>
          <p:cNvSpPr>
            <a:spLocks noGrp="1"/>
          </p:cNvSpPr>
          <p:nvPr>
            <p:ph type="title"/>
          </p:nvPr>
        </p:nvSpPr>
        <p:spPr/>
        <p:txBody>
          <a:bodyPr>
            <a:normAutofit fontScale="90000"/>
          </a:bodyPr>
          <a:lstStyle/>
          <a:p>
            <a:r>
              <a:rPr lang="en-US" dirty="0"/>
              <a:t>Training the encoder-decoder with teacher forcing</a:t>
            </a:r>
          </a:p>
        </p:txBody>
      </p:sp>
      <p:pic>
        <p:nvPicPr>
          <p:cNvPr id="7" name="Content Placeholder 6">
            <a:extLst>
              <a:ext uri="{FF2B5EF4-FFF2-40B4-BE49-F238E27FC236}">
                <a16:creationId xmlns:a16="http://schemas.microsoft.com/office/drawing/2014/main" id="{C606BE96-7B05-EE27-80BB-B761166D0A87}"/>
              </a:ext>
            </a:extLst>
          </p:cNvPr>
          <p:cNvPicPr>
            <a:picLocks noGrp="1" noChangeAspect="1"/>
          </p:cNvPicPr>
          <p:nvPr>
            <p:ph idx="1"/>
          </p:nvPr>
        </p:nvPicPr>
        <p:blipFill>
          <a:blip r:embed="rId2"/>
          <a:stretch>
            <a:fillRect/>
          </a:stretch>
        </p:blipFill>
        <p:spPr>
          <a:xfrm>
            <a:off x="1757560" y="1600200"/>
            <a:ext cx="8737206" cy="4572000"/>
          </a:xfrm>
        </p:spPr>
      </p:pic>
    </p:spTree>
    <p:extLst>
      <p:ext uri="{BB962C8B-B14F-4D97-AF65-F5344CB8AC3E}">
        <p14:creationId xmlns:p14="http://schemas.microsoft.com/office/powerpoint/2010/main" val="19848160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DB39C-FC3C-60EA-CB69-8913A8BD8AF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F19D01-2D5F-4319-A8C6-E3EE81654409}"/>
              </a:ext>
            </a:extLst>
          </p:cNvPr>
          <p:cNvPicPr>
            <a:picLocks noChangeAspect="1"/>
          </p:cNvPicPr>
          <p:nvPr/>
        </p:nvPicPr>
        <p:blipFill>
          <a:blip r:embed="rId2"/>
          <a:stretch>
            <a:fillRect/>
          </a:stretch>
        </p:blipFill>
        <p:spPr>
          <a:xfrm>
            <a:off x="6344920" y="2133600"/>
            <a:ext cx="5847080" cy="3571416"/>
          </a:xfrm>
          <a:prstGeom prst="rect">
            <a:avLst/>
          </a:prstGeom>
        </p:spPr>
      </p:pic>
      <p:sp>
        <p:nvSpPr>
          <p:cNvPr id="2" name="Title 1">
            <a:extLst>
              <a:ext uri="{FF2B5EF4-FFF2-40B4-BE49-F238E27FC236}">
                <a16:creationId xmlns:a16="http://schemas.microsoft.com/office/drawing/2014/main" id="{4BE08AA1-534C-7142-BA4A-86047BEA42F4}"/>
              </a:ext>
            </a:extLst>
          </p:cNvPr>
          <p:cNvSpPr>
            <a:spLocks noGrp="1"/>
          </p:cNvSpPr>
          <p:nvPr>
            <p:ph type="title"/>
          </p:nvPr>
        </p:nvSpPr>
        <p:spPr/>
        <p:txBody>
          <a:bodyPr/>
          <a:lstStyle/>
          <a:p>
            <a:r>
              <a:rPr lang="en-US" dirty="0"/>
              <a:t>Training in simple RNNs: unrolling in time</a:t>
            </a:r>
          </a:p>
        </p:txBody>
      </p:sp>
      <p:sp>
        <p:nvSpPr>
          <p:cNvPr id="3" name="Content Placeholder 2">
            <a:extLst>
              <a:ext uri="{FF2B5EF4-FFF2-40B4-BE49-F238E27FC236}">
                <a16:creationId xmlns:a16="http://schemas.microsoft.com/office/drawing/2014/main" id="{EF791BE3-FE63-5C9B-DECA-E497DF9438FC}"/>
              </a:ext>
            </a:extLst>
          </p:cNvPr>
          <p:cNvSpPr>
            <a:spLocks noGrp="1"/>
          </p:cNvSpPr>
          <p:nvPr>
            <p:ph idx="1"/>
          </p:nvPr>
        </p:nvSpPr>
        <p:spPr>
          <a:xfrm>
            <a:off x="838201" y="1295399"/>
            <a:ext cx="5506720" cy="5402997"/>
          </a:xfrm>
        </p:spPr>
        <p:txBody>
          <a:bodyPr>
            <a:normAutofit/>
          </a:bodyPr>
          <a:lstStyle/>
          <a:p>
            <a:r>
              <a:rPr lang="en-US" sz="2400" b="1" dirty="0">
                <a:effectLst/>
                <a:latin typeface="Calibri" panose="020F0502020204030204" pitchFamily="34" charset="0"/>
                <a:cs typeface="Calibri" panose="020F0502020204030204" pitchFamily="34" charset="0"/>
              </a:rPr>
              <a:t>Unlike feedforward networks:</a:t>
            </a:r>
          </a:p>
          <a:p>
            <a:r>
              <a:rPr lang="en-US" sz="2400" dirty="0">
                <a:effectLst/>
                <a:latin typeface="Calibri" panose="020F0502020204030204" pitchFamily="34" charset="0"/>
                <a:cs typeface="Calibri" panose="020F0502020204030204" pitchFamily="34" charset="0"/>
              </a:rPr>
              <a:t>1. To compute loss function for the output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we need the hidden layer from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− 1. </a:t>
            </a:r>
          </a:p>
          <a:p>
            <a:r>
              <a:rPr lang="en-US" sz="2400" dirty="0">
                <a:effectLst/>
                <a:latin typeface="Calibri" panose="020F0502020204030204" pitchFamily="34" charset="0"/>
                <a:cs typeface="Calibri" panose="020F0502020204030204" pitchFamily="34" charset="0"/>
              </a:rPr>
              <a:t>2. hidden layer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influences the output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and hidden layer at time </a:t>
            </a:r>
            <a:r>
              <a:rPr lang="en-US" sz="2400" i="1" dirty="0">
                <a:effectLst/>
                <a:latin typeface="Calibri" panose="020F0502020204030204" pitchFamily="34" charset="0"/>
                <a:cs typeface="Calibri" panose="020F0502020204030204" pitchFamily="34" charset="0"/>
              </a:rPr>
              <a:t>t+1</a:t>
            </a:r>
            <a:r>
              <a:rPr lang="en-US" sz="2400" dirty="0">
                <a:effectLst/>
                <a:latin typeface="Calibri" panose="020F0502020204030204" pitchFamily="34" charset="0"/>
                <a:cs typeface="Calibri" panose="020F0502020204030204" pitchFamily="34" charset="0"/>
              </a:rPr>
              <a:t> (and hence the output and loss at </a:t>
            </a:r>
            <a:r>
              <a:rPr lang="en-US" sz="2400" i="1" dirty="0">
                <a:effectLst/>
                <a:latin typeface="Calibri" panose="020F0502020204030204" pitchFamily="34" charset="0"/>
                <a:cs typeface="Calibri" panose="020F0502020204030204" pitchFamily="34" charset="0"/>
              </a:rPr>
              <a:t>t</a:t>
            </a:r>
            <a:r>
              <a:rPr lang="en-US" sz="2400" dirty="0">
                <a:effectLst/>
                <a:latin typeface="Calibri" panose="020F0502020204030204" pitchFamily="34" charset="0"/>
                <a:cs typeface="Calibri" panose="020F0502020204030204" pitchFamily="34" charset="0"/>
              </a:rPr>
              <a:t>+1).</a:t>
            </a:r>
          </a:p>
          <a:p>
            <a:r>
              <a:rPr lang="en-US" sz="2400" b="1" dirty="0">
                <a:effectLst/>
                <a:latin typeface="Calibri" panose="020F0502020204030204" pitchFamily="34" charset="0"/>
                <a:cs typeface="Calibri" panose="020F0502020204030204" pitchFamily="34" charset="0"/>
              </a:rPr>
              <a:t>So: to  measure error accruing to </a:t>
            </a:r>
            <a:r>
              <a:rPr lang="en-US" sz="2400" b="1" dirty="0" err="1">
                <a:effectLst/>
                <a:latin typeface="Calibri" panose="020F0502020204030204" pitchFamily="34" charset="0"/>
                <a:cs typeface="Calibri" panose="020F0502020204030204" pitchFamily="34" charset="0"/>
              </a:rPr>
              <a:t>h</a:t>
            </a:r>
            <a:r>
              <a:rPr lang="en-US" sz="3800" b="1" i="1" baseline="-25000" dirty="0" err="1">
                <a:effectLst/>
                <a:latin typeface="Calibri" panose="020F0502020204030204" pitchFamily="34" charset="0"/>
                <a:cs typeface="Calibri" panose="020F0502020204030204" pitchFamily="34" charset="0"/>
              </a:rPr>
              <a:t>t</a:t>
            </a:r>
            <a:r>
              <a:rPr lang="en-US" sz="2400" b="1" dirty="0">
                <a:effectLst/>
                <a:latin typeface="Calibri" panose="020F0502020204030204" pitchFamily="34" charset="0"/>
                <a:cs typeface="Calibri" panose="020F0502020204030204" pitchFamily="34" charset="0"/>
              </a:rPr>
              <a:t>,  </a:t>
            </a:r>
          </a:p>
          <a:p>
            <a:pPr marL="342900" indent="-34290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need to know its influence on both the current output </a:t>
            </a:r>
            <a:r>
              <a:rPr lang="en-US" sz="2400" i="1" dirty="0">
                <a:effectLst/>
                <a:latin typeface="Calibri" panose="020F0502020204030204" pitchFamily="34" charset="0"/>
                <a:cs typeface="Calibri" panose="020F0502020204030204" pitchFamily="34" charset="0"/>
              </a:rPr>
              <a:t>as well as the ones that follow</a:t>
            </a:r>
            <a:r>
              <a:rPr lang="en-US" sz="2400" dirty="0">
                <a:effectLst/>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62862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A588F8-1F94-34DA-D459-3AD2E739F26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6AF3526B-4A94-5EA5-C5F6-9FDDEC3BDD19}"/>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62B75DF6-229D-B282-D656-B5C693F83D3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RNNs as Language Models</a:t>
            </a:r>
          </a:p>
        </p:txBody>
      </p:sp>
      <p:sp>
        <p:nvSpPr>
          <p:cNvPr id="3" name="Text Placeholder 2">
            <a:extLst>
              <a:ext uri="{FF2B5EF4-FFF2-40B4-BE49-F238E27FC236}">
                <a16:creationId xmlns:a16="http://schemas.microsoft.com/office/drawing/2014/main" id="{5977C1B6-C0B4-EC98-4012-EFEA51B2FD1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8513064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51E675-25A6-86DE-9B24-2E00073B7B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668912-1E10-955A-5D04-846DE531F24C}"/>
              </a:ext>
            </a:extLst>
          </p:cNvPr>
          <p:cNvSpPr>
            <a:spLocks noGrp="1"/>
          </p:cNvSpPr>
          <p:nvPr>
            <p:ph type="title"/>
          </p:nvPr>
        </p:nvSpPr>
        <p:spPr/>
        <p:txBody>
          <a:bodyPr/>
          <a:lstStyle/>
          <a:p>
            <a:r>
              <a:rPr lang="en-US" dirty="0"/>
              <a:t>Reminder: Language Modeling</a:t>
            </a:r>
          </a:p>
        </p:txBody>
      </p:sp>
      <p:pic>
        <p:nvPicPr>
          <p:cNvPr id="4" name="Content Placeholder 3">
            <a:extLst>
              <a:ext uri="{FF2B5EF4-FFF2-40B4-BE49-F238E27FC236}">
                <a16:creationId xmlns:a16="http://schemas.microsoft.com/office/drawing/2014/main" id="{12B1CADC-293C-F86F-D53B-5D8C6F19F593}"/>
              </a:ext>
            </a:extLst>
          </p:cNvPr>
          <p:cNvPicPr>
            <a:picLocks noGrp="1" noChangeAspect="1"/>
          </p:cNvPicPr>
          <p:nvPr>
            <p:ph idx="1"/>
          </p:nvPr>
        </p:nvPicPr>
        <p:blipFill>
          <a:blip r:embed="rId2"/>
          <a:stretch>
            <a:fillRect/>
          </a:stretch>
        </p:blipFill>
        <p:spPr>
          <a:xfrm>
            <a:off x="1905000" y="1807108"/>
            <a:ext cx="5149850" cy="729182"/>
          </a:xfrm>
          <a:prstGeom prst="rect">
            <a:avLst/>
          </a:prstGeom>
        </p:spPr>
      </p:pic>
      <p:pic>
        <p:nvPicPr>
          <p:cNvPr id="5" name="Picture 4">
            <a:extLst>
              <a:ext uri="{FF2B5EF4-FFF2-40B4-BE49-F238E27FC236}">
                <a16:creationId xmlns:a16="http://schemas.microsoft.com/office/drawing/2014/main" id="{619F7EBE-7DE7-AA09-2E71-1F40EBED4CE5}"/>
              </a:ext>
            </a:extLst>
          </p:cNvPr>
          <p:cNvPicPr>
            <a:picLocks noChangeAspect="1"/>
          </p:cNvPicPr>
          <p:nvPr/>
        </p:nvPicPr>
        <p:blipFill>
          <a:blip r:embed="rId3"/>
          <a:stretch>
            <a:fillRect/>
          </a:stretch>
        </p:blipFill>
        <p:spPr>
          <a:xfrm>
            <a:off x="1905000" y="3276600"/>
            <a:ext cx="5149850" cy="1701690"/>
          </a:xfrm>
          <a:prstGeom prst="rect">
            <a:avLst/>
          </a:prstGeom>
        </p:spPr>
      </p:pic>
    </p:spTree>
    <p:extLst>
      <p:ext uri="{BB962C8B-B14F-4D97-AF65-F5344CB8AC3E}">
        <p14:creationId xmlns:p14="http://schemas.microsoft.com/office/powerpoint/2010/main" val="3407700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3CF80-75BF-59E9-C7AE-9217CA949A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C0006F-9F4A-477F-1D98-35445353ED65}"/>
              </a:ext>
            </a:extLst>
          </p:cNvPr>
          <p:cNvSpPr>
            <a:spLocks noGrp="1"/>
          </p:cNvSpPr>
          <p:nvPr>
            <p:ph type="title"/>
          </p:nvPr>
        </p:nvSpPr>
        <p:spPr>
          <a:xfrm>
            <a:off x="1097280" y="159603"/>
            <a:ext cx="10561320" cy="907196"/>
          </a:xfrm>
        </p:spPr>
        <p:txBody>
          <a:bodyPr>
            <a:normAutofit fontScale="90000"/>
          </a:bodyPr>
          <a:lstStyle/>
          <a:p>
            <a:r>
              <a:rPr lang="en-US" dirty="0"/>
              <a:t>The size of the conditioning context for different LMs</a:t>
            </a:r>
          </a:p>
        </p:txBody>
      </p:sp>
      <p:sp>
        <p:nvSpPr>
          <p:cNvPr id="7" name="Content Placeholder 6">
            <a:extLst>
              <a:ext uri="{FF2B5EF4-FFF2-40B4-BE49-F238E27FC236}">
                <a16:creationId xmlns:a16="http://schemas.microsoft.com/office/drawing/2014/main" id="{8DF0F956-7EBA-3D16-F04D-FA1CD375FB2A}"/>
              </a:ext>
            </a:extLst>
          </p:cNvPr>
          <p:cNvSpPr>
            <a:spLocks noGrp="1"/>
          </p:cNvSpPr>
          <p:nvPr>
            <p:ph idx="1"/>
          </p:nvPr>
        </p:nvSpPr>
        <p:spPr>
          <a:xfrm>
            <a:off x="1097279" y="1642646"/>
            <a:ext cx="11094721" cy="5215353"/>
          </a:xfrm>
        </p:spPr>
        <p:txBody>
          <a:bodyPr>
            <a:normAutofit/>
          </a:bodyPr>
          <a:lstStyle/>
          <a:p>
            <a:r>
              <a:rPr lang="en-US" sz="3200" b="1" dirty="0">
                <a:effectLst/>
                <a:latin typeface="Calibri" panose="020F0502020204030204" pitchFamily="34" charset="0"/>
                <a:cs typeface="Calibri" panose="020F0502020204030204" pitchFamily="34" charset="0"/>
              </a:rPr>
              <a:t>The n-gram LM</a:t>
            </a:r>
            <a:r>
              <a:rPr lang="en-US" sz="3200" dirty="0">
                <a:effectLst/>
                <a:latin typeface="Calibri" panose="020F0502020204030204" pitchFamily="34" charset="0"/>
                <a:cs typeface="Calibri" panose="020F0502020204030204" pitchFamily="34" charset="0"/>
              </a:rPr>
              <a:t>: </a:t>
            </a:r>
          </a:p>
          <a:p>
            <a:r>
              <a:rPr lang="en-US" sz="3200" dirty="0">
                <a:latin typeface="Calibri" panose="020F0502020204030204" pitchFamily="34" charset="0"/>
                <a:cs typeface="Calibri" panose="020F0502020204030204" pitchFamily="34" charset="0"/>
              </a:rPr>
              <a:t>	C</a:t>
            </a:r>
            <a:r>
              <a:rPr lang="en-US" sz="3200" dirty="0">
                <a:effectLst/>
                <a:latin typeface="Calibri" panose="020F0502020204030204" pitchFamily="34" charset="0"/>
                <a:cs typeface="Calibri" panose="020F0502020204030204" pitchFamily="34" charset="0"/>
              </a:rPr>
              <a:t>ontext size is the  </a:t>
            </a:r>
            <a:r>
              <a:rPr lang="en-US" sz="3200" i="1" dirty="0">
                <a:effectLst/>
                <a:latin typeface="Calibri" panose="020F0502020204030204" pitchFamily="34" charset="0"/>
                <a:cs typeface="Calibri" panose="020F0502020204030204" pitchFamily="34" charset="0"/>
              </a:rPr>
              <a:t>n </a:t>
            </a:r>
            <a:r>
              <a:rPr lang="en-US" sz="3200" dirty="0">
                <a:effectLst/>
                <a:latin typeface="Calibri" panose="020F0502020204030204" pitchFamily="34" charset="0"/>
                <a:cs typeface="Calibri" panose="020F0502020204030204" pitchFamily="34" charset="0"/>
              </a:rPr>
              <a:t>− 1 prior words we condition on.</a:t>
            </a:r>
          </a:p>
          <a:p>
            <a:r>
              <a:rPr lang="en-US" sz="3200" dirty="0">
                <a:effectLst/>
                <a:latin typeface="Calibri" panose="020F0502020204030204" pitchFamily="34" charset="0"/>
                <a:cs typeface="Calibri" panose="020F0502020204030204" pitchFamily="34" charset="0"/>
              </a:rPr>
              <a:t> </a:t>
            </a:r>
          </a:p>
          <a:p>
            <a:r>
              <a:rPr lang="en-US" sz="3200" b="1" dirty="0">
                <a:latin typeface="Calibri" panose="020F0502020204030204" pitchFamily="34" charset="0"/>
                <a:cs typeface="Calibri" panose="020F0502020204030204" pitchFamily="34" charset="0"/>
              </a:rPr>
              <a:t>The feedforward LM</a:t>
            </a:r>
            <a:r>
              <a:rPr lang="en-US" sz="3200" dirty="0">
                <a:latin typeface="Calibri" panose="020F0502020204030204" pitchFamily="34" charset="0"/>
                <a:cs typeface="Calibri" panose="020F0502020204030204" pitchFamily="34" charset="0"/>
              </a:rPr>
              <a:t>: </a:t>
            </a:r>
          </a:p>
          <a:p>
            <a:r>
              <a:rPr lang="en-US" sz="3200" dirty="0">
                <a:effectLst/>
                <a:latin typeface="Calibri" panose="020F0502020204030204" pitchFamily="34" charset="0"/>
                <a:cs typeface="Calibri" panose="020F0502020204030204" pitchFamily="34" charset="0"/>
              </a:rPr>
              <a:t>Context is the window size.</a:t>
            </a:r>
          </a:p>
          <a:p>
            <a:endParaRPr lang="en-US" sz="3200" dirty="0">
              <a:effectLst/>
              <a:latin typeface="Calibri" panose="020F0502020204030204" pitchFamily="34" charset="0"/>
              <a:cs typeface="Calibri" panose="020F0502020204030204" pitchFamily="34" charset="0"/>
            </a:endParaRPr>
          </a:p>
          <a:p>
            <a:r>
              <a:rPr lang="en-US" sz="3200" b="1" dirty="0">
                <a:latin typeface="Calibri" panose="020F0502020204030204" pitchFamily="34" charset="0"/>
                <a:cs typeface="Calibri" panose="020F0502020204030204" pitchFamily="34" charset="0"/>
              </a:rPr>
              <a:t>The RNN LM</a:t>
            </a:r>
            <a:r>
              <a:rPr lang="en-US" sz="3200" dirty="0">
                <a:latin typeface="Calibri" panose="020F0502020204030204" pitchFamily="34" charset="0"/>
                <a:cs typeface="Calibri" panose="020F0502020204030204" pitchFamily="34" charset="0"/>
              </a:rPr>
              <a:t>:  </a:t>
            </a:r>
          </a:p>
          <a:p>
            <a:r>
              <a:rPr lang="en-US" sz="3200" dirty="0">
                <a:latin typeface="Calibri" panose="020F0502020204030204" pitchFamily="34" charset="0"/>
                <a:cs typeface="Calibri" panose="020F0502020204030204" pitchFamily="34" charset="0"/>
              </a:rPr>
              <a:t>No fixed context size;  h</a:t>
            </a:r>
            <a:r>
              <a:rPr lang="en-US" sz="4000" baseline="-25000" dirty="0">
                <a:latin typeface="Calibri" panose="020F0502020204030204" pitchFamily="34" charset="0"/>
                <a:cs typeface="Calibri" panose="020F0502020204030204" pitchFamily="34" charset="0"/>
              </a:rPr>
              <a:t>t-1</a:t>
            </a:r>
            <a:r>
              <a:rPr lang="en-US" sz="3200" dirty="0">
                <a:latin typeface="Calibri" panose="020F0502020204030204" pitchFamily="34" charset="0"/>
                <a:cs typeface="Calibri" panose="020F0502020204030204" pitchFamily="34" charset="0"/>
              </a:rPr>
              <a:t> represents entire history</a:t>
            </a:r>
          </a:p>
          <a:p>
            <a:endParaRPr lang="en-US" dirty="0"/>
          </a:p>
        </p:txBody>
      </p:sp>
    </p:spTree>
    <p:extLst>
      <p:ext uri="{BB962C8B-B14F-4D97-AF65-F5344CB8AC3E}">
        <p14:creationId xmlns:p14="http://schemas.microsoft.com/office/powerpoint/2010/main" val="2383182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96A9A-00F2-0370-87E6-D698F6C0F7AB}"/>
              </a:ext>
            </a:extLst>
          </p:cNvPr>
          <p:cNvSpPr>
            <a:spLocks noGrp="1"/>
          </p:cNvSpPr>
          <p:nvPr>
            <p:ph type="title"/>
          </p:nvPr>
        </p:nvSpPr>
        <p:spPr/>
        <p:txBody>
          <a:bodyPr/>
          <a:lstStyle/>
          <a:p>
            <a:r>
              <a:rPr lang="en-US" dirty="0"/>
              <a:t>FFN LMs vs RNN LMs</a:t>
            </a:r>
          </a:p>
        </p:txBody>
      </p:sp>
      <p:pic>
        <p:nvPicPr>
          <p:cNvPr id="5" name="Content Placeholder 4">
            <a:extLst>
              <a:ext uri="{FF2B5EF4-FFF2-40B4-BE49-F238E27FC236}">
                <a16:creationId xmlns:a16="http://schemas.microsoft.com/office/drawing/2014/main" id="{4C4A55B6-609E-AD8A-A3DC-AB8D99FBDF91}"/>
              </a:ext>
            </a:extLst>
          </p:cNvPr>
          <p:cNvPicPr>
            <a:picLocks noGrp="1" noChangeAspect="1"/>
          </p:cNvPicPr>
          <p:nvPr>
            <p:ph idx="1"/>
          </p:nvPr>
        </p:nvPicPr>
        <p:blipFill>
          <a:blip r:embed="rId3"/>
          <a:srcRect r="68515"/>
          <a:stretch/>
        </p:blipFill>
        <p:spPr>
          <a:xfrm>
            <a:off x="2313983" y="2133600"/>
            <a:ext cx="2133600" cy="3676650"/>
          </a:xfrm>
        </p:spPr>
      </p:pic>
      <p:sp>
        <p:nvSpPr>
          <p:cNvPr id="6" name="TextBox 5">
            <a:extLst>
              <a:ext uri="{FF2B5EF4-FFF2-40B4-BE49-F238E27FC236}">
                <a16:creationId xmlns:a16="http://schemas.microsoft.com/office/drawing/2014/main" id="{2683BC71-EA0E-3637-4B6C-A34CFB417139}"/>
              </a:ext>
            </a:extLst>
          </p:cNvPr>
          <p:cNvSpPr txBox="1"/>
          <p:nvPr/>
        </p:nvSpPr>
        <p:spPr>
          <a:xfrm>
            <a:off x="3048000" y="6240045"/>
            <a:ext cx="665567"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FFN</a:t>
            </a:r>
          </a:p>
        </p:txBody>
      </p:sp>
      <p:sp>
        <p:nvSpPr>
          <p:cNvPr id="7" name="TextBox 6">
            <a:extLst>
              <a:ext uri="{FF2B5EF4-FFF2-40B4-BE49-F238E27FC236}">
                <a16:creationId xmlns:a16="http://schemas.microsoft.com/office/drawing/2014/main" id="{93298C4A-82B5-39FC-9CA3-CB9CF56B19B6}"/>
              </a:ext>
            </a:extLst>
          </p:cNvPr>
          <p:cNvSpPr txBox="1"/>
          <p:nvPr/>
        </p:nvSpPr>
        <p:spPr>
          <a:xfrm>
            <a:off x="8540938" y="6251568"/>
            <a:ext cx="748923"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RNN</a:t>
            </a:r>
          </a:p>
        </p:txBody>
      </p:sp>
      <p:sp>
        <p:nvSpPr>
          <p:cNvPr id="8" name="TextBox 7">
            <a:extLst>
              <a:ext uri="{FF2B5EF4-FFF2-40B4-BE49-F238E27FC236}">
                <a16:creationId xmlns:a16="http://schemas.microsoft.com/office/drawing/2014/main" id="{F419275F-DCEA-9F65-4C9B-4E693A7F55DB}"/>
              </a:ext>
            </a:extLst>
          </p:cNvPr>
          <p:cNvSpPr txBox="1"/>
          <p:nvPr/>
        </p:nvSpPr>
        <p:spPr>
          <a:xfrm>
            <a:off x="6324600" y="5062271"/>
            <a:ext cx="574196" cy="769441"/>
          </a:xfrm>
          <a:prstGeom prst="rect">
            <a:avLst/>
          </a:prstGeom>
          <a:noFill/>
        </p:spPr>
        <p:txBody>
          <a:bodyPr wrap="none" rtlCol="0">
            <a:spAutoFit/>
          </a:bodyPr>
          <a:lstStyle/>
          <a:p>
            <a:r>
              <a:rPr lang="en-US" sz="4400" dirty="0">
                <a:latin typeface="Calibri" panose="020F0502020204030204" pitchFamily="34" charset="0"/>
                <a:cs typeface="Calibri" panose="020F0502020204030204" pitchFamily="34" charset="0"/>
              </a:rPr>
              <a:t>…</a:t>
            </a:r>
          </a:p>
        </p:txBody>
      </p:sp>
      <p:pic>
        <p:nvPicPr>
          <p:cNvPr id="9" name="Content Placeholder 4">
            <a:extLst>
              <a:ext uri="{FF2B5EF4-FFF2-40B4-BE49-F238E27FC236}">
                <a16:creationId xmlns:a16="http://schemas.microsoft.com/office/drawing/2014/main" id="{E47C923E-BF02-35B9-8B7C-3C046DF058D9}"/>
              </a:ext>
            </a:extLst>
          </p:cNvPr>
          <p:cNvPicPr>
            <a:picLocks noChangeAspect="1"/>
          </p:cNvPicPr>
          <p:nvPr/>
        </p:nvPicPr>
        <p:blipFill>
          <a:blip r:embed="rId4"/>
          <a:srcRect l="43777"/>
          <a:stretch/>
        </p:blipFill>
        <p:spPr>
          <a:xfrm>
            <a:off x="7010400" y="2133600"/>
            <a:ext cx="3810000" cy="3676650"/>
          </a:xfrm>
          <a:prstGeom prst="rect">
            <a:avLst/>
          </a:prstGeom>
        </p:spPr>
      </p:pic>
    </p:spTree>
    <p:extLst>
      <p:ext uri="{BB962C8B-B14F-4D97-AF65-F5344CB8AC3E}">
        <p14:creationId xmlns:p14="http://schemas.microsoft.com/office/powerpoint/2010/main" val="558212423"/>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41411</TotalTime>
  <Words>1453</Words>
  <Application>Microsoft Macintosh PowerPoint</Application>
  <PresentationFormat>Widescreen</PresentationFormat>
  <Paragraphs>186</Paragraphs>
  <Slides>47</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47</vt:i4>
      </vt:variant>
    </vt:vector>
  </HeadingPairs>
  <TitlesOfParts>
    <vt:vector size="58" baseType="lpstr">
      <vt:lpstr>Arial</vt:lpstr>
      <vt:lpstr>Calibri</vt:lpstr>
      <vt:lpstr>Calibri Light</vt:lpstr>
      <vt:lpstr>CMSSBX10</vt:lpstr>
      <vt:lpstr>CMSY10</vt:lpstr>
      <vt:lpstr>Franklin Gothic Book</vt:lpstr>
      <vt:lpstr>Helvetica</vt:lpstr>
      <vt:lpstr>NimbusRomNo9L</vt:lpstr>
      <vt:lpstr>Times</vt:lpstr>
      <vt:lpstr>Times New Roman</vt:lpstr>
      <vt:lpstr>1_Retrospect</vt:lpstr>
      <vt:lpstr>RNNs and LSTMs</vt:lpstr>
      <vt:lpstr>Simple Recurrent Nets</vt:lpstr>
      <vt:lpstr>Simple recurrent neural network illustrated as a feedforward network </vt:lpstr>
      <vt:lpstr>Training in simple RNNs</vt:lpstr>
      <vt:lpstr>Training in simple RNNs: unrolling in time</vt:lpstr>
      <vt:lpstr>RNNs and LSTMs</vt:lpstr>
      <vt:lpstr>Reminder: Language Modeling</vt:lpstr>
      <vt:lpstr>The size of the conditioning context for different LMs</vt:lpstr>
      <vt:lpstr>FFN LMs vs RNN LMs</vt:lpstr>
      <vt:lpstr>Forward inference in the RNN LM</vt:lpstr>
      <vt:lpstr>Shapes</vt:lpstr>
      <vt:lpstr>Cross-entropy loss</vt:lpstr>
      <vt:lpstr>Teacher forcing (during training)</vt:lpstr>
      <vt:lpstr>Weight tying</vt:lpstr>
      <vt:lpstr>RNNs and LSTMs</vt:lpstr>
      <vt:lpstr>RNNs for sequence labeling</vt:lpstr>
      <vt:lpstr>RNNs for sequence classification</vt:lpstr>
      <vt:lpstr>Autoregressive generation</vt:lpstr>
      <vt:lpstr>Stacked RNNs</vt:lpstr>
      <vt:lpstr>Bidirectional RNNs</vt:lpstr>
      <vt:lpstr>Bidirectional RNNs for classification</vt:lpstr>
      <vt:lpstr>RNNs and LSTMs</vt:lpstr>
      <vt:lpstr>Motivating the LSTM: dealing with distance</vt:lpstr>
      <vt:lpstr>The LSTM: Long short-term memory network</vt:lpstr>
      <vt:lpstr>The LSTM</vt:lpstr>
      <vt:lpstr>Forget gate</vt:lpstr>
      <vt:lpstr>Regular passing of information</vt:lpstr>
      <vt:lpstr>Add gate</vt:lpstr>
      <vt:lpstr>Output gate</vt:lpstr>
      <vt:lpstr>The LSTM</vt:lpstr>
      <vt:lpstr>Units</vt:lpstr>
      <vt:lpstr>RNNs and LSTMs</vt:lpstr>
      <vt:lpstr>Problem with passing context c only from end</vt:lpstr>
      <vt:lpstr>Solution: attention</vt:lpstr>
      <vt:lpstr>Attention</vt:lpstr>
      <vt:lpstr>How to compute c?</vt:lpstr>
      <vt:lpstr>Encoder-decoder with attention, focusing on the computation of c</vt:lpstr>
      <vt:lpstr>RNNs and LSTMs</vt:lpstr>
      <vt:lpstr>Four architectures for NLP tasks with RNNs</vt:lpstr>
      <vt:lpstr>3 components of an encoder-decoder</vt:lpstr>
      <vt:lpstr>Encoder-decoder</vt:lpstr>
      <vt:lpstr>Encoder-decoder for translation</vt:lpstr>
      <vt:lpstr>Encoder-decoder for translation</vt:lpstr>
      <vt:lpstr>Encoder-decoder simplified</vt:lpstr>
      <vt:lpstr>Encoder-decoder showing context</vt:lpstr>
      <vt:lpstr>Encoder-decoder equations</vt:lpstr>
      <vt:lpstr>Training the encoder-decoder with teacher forcing</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Davide Posillipo</cp:lastModifiedBy>
  <cp:revision>611</cp:revision>
  <cp:lastPrinted>2021-05-06T16:44:07Z</cp:lastPrinted>
  <dcterms:created xsi:type="dcterms:W3CDTF">2009-02-11T19:56:22Z</dcterms:created>
  <dcterms:modified xsi:type="dcterms:W3CDTF">2025-04-11T06:07:13Z</dcterms:modified>
  <cp:category/>
</cp:coreProperties>
</file>

<file path=docProps/thumbnail.jpeg>
</file>